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9"/>
  </p:notesMasterIdLst>
  <p:handoutMasterIdLst>
    <p:handoutMasterId r:id="rId40"/>
  </p:handoutMasterIdLst>
  <p:sldIdLst>
    <p:sldId id="256" r:id="rId4"/>
    <p:sldId id="257" r:id="rId5"/>
    <p:sldId id="260" r:id="rId6"/>
    <p:sldId id="266" r:id="rId7"/>
    <p:sldId id="267" r:id="rId8"/>
    <p:sldId id="261" r:id="rId9"/>
    <p:sldId id="268" r:id="rId10"/>
    <p:sldId id="293" r:id="rId11"/>
    <p:sldId id="291" r:id="rId12"/>
    <p:sldId id="269" r:id="rId13"/>
    <p:sldId id="278" r:id="rId14"/>
    <p:sldId id="270" r:id="rId15"/>
    <p:sldId id="271" r:id="rId16"/>
    <p:sldId id="272" r:id="rId17"/>
    <p:sldId id="273" r:id="rId18"/>
    <p:sldId id="274" r:id="rId19"/>
    <p:sldId id="275" r:id="rId20"/>
    <p:sldId id="276" r:id="rId21"/>
    <p:sldId id="292" r:id="rId22"/>
    <p:sldId id="277" r:id="rId23"/>
    <p:sldId id="265" r:id="rId24"/>
    <p:sldId id="279" r:id="rId25"/>
    <p:sldId id="280" r:id="rId26"/>
    <p:sldId id="281" r:id="rId27"/>
    <p:sldId id="282" r:id="rId28"/>
    <p:sldId id="283" r:id="rId29"/>
    <p:sldId id="284" r:id="rId30"/>
    <p:sldId id="285" r:id="rId31"/>
    <p:sldId id="286" r:id="rId32"/>
    <p:sldId id="287" r:id="rId33"/>
    <p:sldId id="264" r:id="rId34"/>
    <p:sldId id="288" r:id="rId35"/>
    <p:sldId id="289" r:id="rId36"/>
    <p:sldId id="290" r:id="rId37"/>
    <p:sldId id="263" r:id="rId3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87919" autoAdjust="0"/>
  </p:normalViewPr>
  <p:slideViewPr>
    <p:cSldViewPr>
      <p:cViewPr varScale="1">
        <p:scale>
          <a:sx n="121" d="100"/>
          <a:sy n="121" d="100"/>
        </p:scale>
        <p:origin x="-904" y="-104"/>
      </p:cViewPr>
      <p:guideLst>
        <p:guide orient="horz" pos="2160"/>
        <p:guide pos="3839"/>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7/11/18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7/11/18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37526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how could the pulmonologist know?  We don’t talk much about racism in medical school…</a:t>
            </a:r>
          </a:p>
          <a:p>
            <a:r>
              <a:rPr lang="en-US" baseline="0" dirty="0" smtClean="0"/>
              <a:t>An the end result is that many people of color have poor health outcomes.</a:t>
            </a:r>
            <a:endParaRPr lang="en-US" dirty="0"/>
          </a:p>
        </p:txBody>
      </p:sp>
      <p:sp>
        <p:nvSpPr>
          <p:cNvPr id="4" name="Slide Number Placeholder 3"/>
          <p:cNvSpPr>
            <a:spLocks noGrp="1"/>
          </p:cNvSpPr>
          <p:nvPr>
            <p:ph type="sldNum" sz="quarter" idx="10"/>
          </p:nvPr>
        </p:nvSpPr>
        <p:spPr/>
        <p:txBody>
          <a:bodyPr/>
          <a:lstStyle/>
          <a:p>
            <a:fld id="{7067571F-B9A7-4EC8-8F2B-BDF00042DB7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422142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witnessed this</a:t>
            </a:r>
            <a:r>
              <a:rPr lang="en-US" baseline="0" dirty="0" smtClean="0"/>
              <a:t> type of exchanges so many times during my practice.  These statistics do not surprise me.  Asthma is only one of MANY conditions where there are pronounced racial health disparities.</a:t>
            </a:r>
            <a:endParaRPr lang="en-US" dirty="0"/>
          </a:p>
        </p:txBody>
      </p:sp>
      <p:sp>
        <p:nvSpPr>
          <p:cNvPr id="4" name="Slide Number Placeholder 3"/>
          <p:cNvSpPr>
            <a:spLocks noGrp="1"/>
          </p:cNvSpPr>
          <p:nvPr>
            <p:ph type="sldNum" sz="quarter" idx="10"/>
          </p:nvPr>
        </p:nvSpPr>
        <p:spPr/>
        <p:txBody>
          <a:bodyPr/>
          <a:lstStyle/>
          <a:p>
            <a:fld id="{7067571F-B9A7-4EC8-8F2B-BDF00042DB7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48581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of Star Wars: A New Hope</a:t>
            </a:r>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a:p>
        </p:txBody>
      </p:sp>
    </p:spTree>
    <p:extLst>
      <p:ext uri="{BB962C8B-B14F-4D97-AF65-F5344CB8AC3E}">
        <p14:creationId xmlns:p14="http://schemas.microsoft.com/office/powerpoint/2010/main" val="217370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29</a:t>
            </a:fld>
            <a:endParaRPr lang="en-US"/>
          </a:p>
        </p:txBody>
      </p:sp>
    </p:spTree>
    <p:extLst>
      <p:ext uri="{BB962C8B-B14F-4D97-AF65-F5344CB8AC3E}">
        <p14:creationId xmlns:p14="http://schemas.microsoft.com/office/powerpoint/2010/main" val="1671797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30</a:t>
            </a:fld>
            <a:endParaRPr lang="en-US"/>
          </a:p>
        </p:txBody>
      </p:sp>
    </p:spTree>
    <p:extLst>
      <p:ext uri="{BB962C8B-B14F-4D97-AF65-F5344CB8AC3E}">
        <p14:creationId xmlns:p14="http://schemas.microsoft.com/office/powerpoint/2010/main" val="368379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31</a:t>
            </a:fld>
            <a:endParaRPr lang="en-US"/>
          </a:p>
        </p:txBody>
      </p:sp>
    </p:spTree>
    <p:extLst>
      <p:ext uri="{BB962C8B-B14F-4D97-AF65-F5344CB8AC3E}">
        <p14:creationId xmlns:p14="http://schemas.microsoft.com/office/powerpoint/2010/main" val="237836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32</a:t>
            </a:fld>
            <a:endParaRPr lang="en-US"/>
          </a:p>
        </p:txBody>
      </p:sp>
    </p:spTree>
    <p:extLst>
      <p:ext uri="{BB962C8B-B14F-4D97-AF65-F5344CB8AC3E}">
        <p14:creationId xmlns:p14="http://schemas.microsoft.com/office/powerpoint/2010/main" val="44806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33</a:t>
            </a:fld>
            <a:endParaRPr lang="en-US"/>
          </a:p>
        </p:txBody>
      </p:sp>
    </p:spTree>
    <p:extLst>
      <p:ext uri="{BB962C8B-B14F-4D97-AF65-F5344CB8AC3E}">
        <p14:creationId xmlns:p14="http://schemas.microsoft.com/office/powerpoint/2010/main" val="251197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34</a:t>
            </a:fld>
            <a:endParaRPr lang="en-US"/>
          </a:p>
        </p:txBody>
      </p:sp>
    </p:spTree>
    <p:extLst>
      <p:ext uri="{BB962C8B-B14F-4D97-AF65-F5344CB8AC3E}">
        <p14:creationId xmlns:p14="http://schemas.microsoft.com/office/powerpoint/2010/main" val="3635405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Lola</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35</a:t>
            </a:fld>
            <a:endParaRPr lang="en-US"/>
          </a:p>
        </p:txBody>
      </p:sp>
    </p:spTree>
    <p:extLst>
      <p:ext uri="{BB962C8B-B14F-4D97-AF65-F5344CB8AC3E}">
        <p14:creationId xmlns:p14="http://schemas.microsoft.com/office/powerpoint/2010/main" val="35431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patient encounter is a cross-cultural encounter (</a:t>
            </a:r>
            <a:r>
              <a:rPr lang="en-US" dirty="0" err="1" smtClean="0"/>
              <a:t>Hendriksz</a:t>
            </a:r>
            <a:r>
              <a:rPr lang="en-US" dirty="0" smtClean="0"/>
              <a:t> et al)</a:t>
            </a:r>
          </a:p>
          <a:p>
            <a:endParaRPr lang="en-US" dirty="0" smtClean="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158557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Quote from </a:t>
            </a:r>
            <a:r>
              <a:rPr lang="en-US" sz="1200" dirty="0" err="1" smtClean="0"/>
              <a:t>Metzl</a:t>
            </a:r>
            <a:r>
              <a:rPr lang="en-US" sz="1200" dirty="0" smtClean="0"/>
              <a:t>, J. &amp; Hansen, H. (2014). Structural competency: theorizing a new medical engagement with stigma and inequality. Social Science &amp; Medicine, 103, pp. 126-133.</a:t>
            </a:r>
          </a:p>
          <a:p>
            <a:pPr>
              <a:lnSpc>
                <a:spcPct val="90000"/>
              </a:lnSpc>
            </a:pPr>
            <a:endParaRPr lang="en-US" sz="1200" dirty="0" smtClean="0"/>
          </a:p>
          <a:p>
            <a:r>
              <a:rPr lang="en-US" dirty="0" smtClean="0"/>
              <a:t>Every patient encounter is a cross-cultural encounter (</a:t>
            </a:r>
            <a:r>
              <a:rPr lang="en-US" dirty="0" err="1" smtClean="0"/>
              <a:t>Hendriksz</a:t>
            </a:r>
            <a:r>
              <a:rPr lang="en-US" dirty="0" smtClean="0"/>
              <a:t> et al)</a:t>
            </a:r>
          </a:p>
          <a:p>
            <a:endParaRPr lang="en-US" dirty="0" smtClean="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352813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patient encounter is a cross-cultural encounter (</a:t>
            </a:r>
            <a:r>
              <a:rPr lang="en-US" dirty="0" err="1" smtClean="0"/>
              <a:t>Hendriksz</a:t>
            </a:r>
            <a:r>
              <a:rPr lang="en-US" dirty="0" smtClean="0"/>
              <a:t> et al)</a:t>
            </a:r>
          </a:p>
          <a:p>
            <a:endParaRPr lang="en-US" dirty="0" smtClean="0"/>
          </a:p>
          <a:p>
            <a:r>
              <a:rPr lang="en-US" dirty="0" smtClean="0"/>
              <a:t>Lifelong self-</a:t>
            </a:r>
            <a:r>
              <a:rPr lang="en-US" dirty="0" err="1" smtClean="0"/>
              <a:t>reflexion</a:t>
            </a:r>
            <a:r>
              <a:rPr lang="en-US" dirty="0" smtClean="0"/>
              <a:t> &amp; learning.</a:t>
            </a:r>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111299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THE EXPERTS, NOT ME</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27904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THE EXPERTS</a:t>
            </a:r>
          </a:p>
          <a:p>
            <a:r>
              <a:rPr lang="en-US" dirty="0" smtClean="0"/>
              <a:t>“Our hope is that you will try to</a:t>
            </a:r>
            <a:r>
              <a:rPr lang="en-US" baseline="0" dirty="0" smtClean="0"/>
              <a:t> </a:t>
            </a:r>
            <a:r>
              <a:rPr lang="en-US" dirty="0" smtClean="0"/>
              <a:t>sit with the discomfort through this process of participating in structural competency—there will not</a:t>
            </a:r>
            <a:r>
              <a:rPr lang="en-US" baseline="0" dirty="0" smtClean="0"/>
              <a:t> </a:t>
            </a:r>
            <a:r>
              <a:rPr lang="en-US" dirty="0" smtClean="0"/>
              <a:t>always be clear answers or solutions, but know that you can learn from the questions as well as the</a:t>
            </a:r>
            <a:r>
              <a:rPr lang="en-US" baseline="0" dirty="0" smtClean="0"/>
              <a:t> </a:t>
            </a:r>
            <a:r>
              <a:rPr lang="en-US" dirty="0" smtClean="0"/>
              <a:t>uncertainty.”</a:t>
            </a:r>
            <a:r>
              <a:rPr lang="en-US" baseline="0" dirty="0" smtClean="0"/>
              <a:t> (OHSU)</a:t>
            </a:r>
            <a:endParaRPr lang="en-US" dirty="0" smtClean="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86516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THE EXPERTS</a:t>
            </a:r>
          </a:p>
          <a:p>
            <a:r>
              <a:rPr lang="en-US" dirty="0" smtClean="0"/>
              <a:t>“Our hope is that you will try to</a:t>
            </a:r>
            <a:r>
              <a:rPr lang="en-US" baseline="0" dirty="0" smtClean="0"/>
              <a:t> </a:t>
            </a:r>
            <a:r>
              <a:rPr lang="en-US" dirty="0" smtClean="0"/>
              <a:t>sit with the discomfort through this process of participating in structural competency—there will not</a:t>
            </a:r>
            <a:r>
              <a:rPr lang="en-US" baseline="0" dirty="0" smtClean="0"/>
              <a:t> </a:t>
            </a:r>
            <a:r>
              <a:rPr lang="en-US" dirty="0" smtClean="0"/>
              <a:t>always be clear answers or solutions, but know that you can learn from the questions as well as the</a:t>
            </a:r>
            <a:r>
              <a:rPr lang="en-US" baseline="0" dirty="0" smtClean="0"/>
              <a:t> </a:t>
            </a:r>
            <a:r>
              <a:rPr lang="en-US" dirty="0" smtClean="0"/>
              <a:t>uncertainty.”</a:t>
            </a:r>
            <a:r>
              <a:rPr lang="en-US" baseline="0" dirty="0" smtClean="0"/>
              <a:t> (OHSU)</a:t>
            </a:r>
            <a:endParaRPr lang="en-US" dirty="0" smtClean="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69552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161522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Skeleton</a:t>
            </a:r>
            <a:r>
              <a:rPr lang="en-US" baseline="0" dirty="0" smtClean="0"/>
              <a:t> … DISCUSS !</a:t>
            </a:r>
          </a:p>
          <a:p>
            <a:endParaRPr lang="en-US" baseline="0" dirty="0" smtClean="0"/>
          </a:p>
          <a:p>
            <a:r>
              <a:rPr lang="en-US" baseline="0" dirty="0" smtClean="0"/>
              <a:t>END </a:t>
            </a:r>
            <a:r>
              <a:rPr lang="en-US" b="1" baseline="0" dirty="0" smtClean="0"/>
              <a:t>by 30 minutes.</a:t>
            </a:r>
            <a:endParaRPr lang="en-US" b="1"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397508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7/11/18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7/11/18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88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89" y="6053328"/>
            <a:ext cx="2998451"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4717" y="6044184"/>
            <a:ext cx="90441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8780" y="4038600"/>
            <a:ext cx="8633751"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8780" y="6050037"/>
            <a:ext cx="8938472"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573" y="6068699"/>
            <a:ext cx="2742486" cy="685800"/>
          </a:xfrm>
        </p:spPr>
        <p:txBody>
          <a:bodyPr>
            <a:noAutofit/>
          </a:bodyPr>
          <a:lstStyle>
            <a:lvl1pPr algn="ctr">
              <a:defRPr sz="2000">
                <a:solidFill>
                  <a:srgbClr val="FFFFFF"/>
                </a:solidFill>
              </a:defRPr>
            </a:lvl1pPr>
          </a:lstStyle>
          <a:p>
            <a:fld id="{82831A1C-4D69-4A15-A45C-F5B0B7FF8FC3}" type="datetimeFigureOut">
              <a:rPr lang="en-US" smtClean="0"/>
              <a:pPr/>
              <a:t>7/11/18</a:t>
            </a:fld>
            <a:endParaRPr lang="en-US"/>
          </a:p>
        </p:txBody>
      </p:sp>
      <p:sp>
        <p:nvSpPr>
          <p:cNvPr id="17" name="Footer Placeholder 16"/>
          <p:cNvSpPr>
            <a:spLocks noGrp="1"/>
          </p:cNvSpPr>
          <p:nvPr>
            <p:ph type="ftr" sz="quarter" idx="11"/>
          </p:nvPr>
        </p:nvSpPr>
        <p:spPr>
          <a:xfrm>
            <a:off x="2779800" y="236539"/>
            <a:ext cx="7821163" cy="365125"/>
          </a:xfrm>
        </p:spPr>
        <p:txBody>
          <a:bodyPr/>
          <a:lstStyle>
            <a:lvl1pPr algn="r">
              <a:defRPr>
                <a:solidFill>
                  <a:schemeClr val="tx2"/>
                </a:solidFill>
              </a:defRPr>
            </a:lvl1pPr>
          </a:lstStyle>
          <a:p>
            <a:endParaRPr lang="en-US">
              <a:solidFill>
                <a:srgbClr val="C9C2D1"/>
              </a:solidFill>
            </a:endParaRPr>
          </a:p>
        </p:txBody>
      </p:sp>
      <p:sp>
        <p:nvSpPr>
          <p:cNvPr id="29" name="Slide Number Placeholder 28"/>
          <p:cNvSpPr>
            <a:spLocks noGrp="1"/>
          </p:cNvSpPr>
          <p:nvPr>
            <p:ph type="sldNum" sz="quarter" idx="12"/>
          </p:nvPr>
        </p:nvSpPr>
        <p:spPr>
          <a:xfrm>
            <a:off x="10665222" y="228600"/>
            <a:ext cx="1117309" cy="381000"/>
          </a:xfrm>
        </p:spPr>
        <p:txBody>
          <a:bodyPr/>
          <a:lstStyle>
            <a:lvl1pPr>
              <a:defRPr>
                <a:solidFill>
                  <a:schemeClr val="tx2"/>
                </a:solidFill>
              </a:defRPr>
            </a:lvl1pPr>
          </a:lstStyle>
          <a:p>
            <a:fld id="{CD02CFAF-C7F0-4004-8ADC-78F21EEDBBA8}"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4652399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651" y="228600"/>
            <a:ext cx="10868369"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831A1C-4D69-4A15-A45C-F5B0B7FF8FC3}" type="datetimeFigureOut">
              <a:rPr lang="en-US" smtClean="0">
                <a:solidFill>
                  <a:srgbClr val="69676D"/>
                </a:solidFill>
              </a:rPr>
              <a:pPr/>
              <a:t>7/11/18</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D02CFAF-C7F0-4004-8ADC-78F21EEDBBA8}" type="slidenum">
              <a:rPr lang="en-US" smtClean="0"/>
              <a:pPr/>
              <a:t>‹#›</a:t>
            </a:fld>
            <a:endParaRPr lang="en-US"/>
          </a:p>
        </p:txBody>
      </p:sp>
      <p:sp>
        <p:nvSpPr>
          <p:cNvPr id="8" name="Content Placeholder 7"/>
          <p:cNvSpPr>
            <a:spLocks noGrp="1"/>
          </p:cNvSpPr>
          <p:nvPr>
            <p:ph sz="quarter" idx="1"/>
          </p:nvPr>
        </p:nvSpPr>
        <p:spPr>
          <a:xfrm>
            <a:off x="816651" y="1600200"/>
            <a:ext cx="10868369"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8934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324" y="2743200"/>
            <a:ext cx="9495011"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88825"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67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324" y="1600200"/>
            <a:ext cx="10360501"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324" y="1600200"/>
            <a:ext cx="10157354"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2831A1C-4D69-4A15-A45C-F5B0B7FF8FC3}" type="datetimeFigureOut">
              <a:rPr lang="en-US" smtClean="0">
                <a:solidFill>
                  <a:srgbClr val="69676D"/>
                </a:solidFill>
              </a:rPr>
              <a:pPr/>
              <a:t>7/11/18</a:t>
            </a:fld>
            <a:endParaRPr lang="en-US">
              <a:solidFill>
                <a:srgbClr val="69676D"/>
              </a:solidFill>
            </a:endParaRPr>
          </a:p>
        </p:txBody>
      </p:sp>
      <p:sp>
        <p:nvSpPr>
          <p:cNvPr id="13" name="Slide Number Placeholder 12"/>
          <p:cNvSpPr>
            <a:spLocks noGrp="1"/>
          </p:cNvSpPr>
          <p:nvPr>
            <p:ph type="sldNum" sz="quarter" idx="11"/>
          </p:nvPr>
        </p:nvSpPr>
        <p:spPr>
          <a:xfrm>
            <a:off x="0" y="1752600"/>
            <a:ext cx="1726750" cy="701676"/>
          </a:xfrm>
        </p:spPr>
        <p:txBody>
          <a:bodyPr>
            <a:noAutofit/>
          </a:bodyPr>
          <a:lstStyle>
            <a:lvl1pPr>
              <a:defRPr sz="2400">
                <a:solidFill>
                  <a:srgbClr val="FFFFFF"/>
                </a:solidFill>
              </a:defRPr>
            </a:lvl1pPr>
          </a:lstStyle>
          <a:p>
            <a:fld id="{CD02CFAF-C7F0-4004-8ADC-78F21EEDBBA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69676D"/>
              </a:solidFill>
            </a:endParaRPr>
          </a:p>
        </p:txBody>
      </p:sp>
    </p:spTree>
    <p:extLst>
      <p:ext uri="{BB962C8B-B14F-4D97-AF65-F5344CB8AC3E}">
        <p14:creationId xmlns:p14="http://schemas.microsoft.com/office/powerpoint/2010/main" val="211600486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588" y="1589567"/>
            <a:ext cx="518025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8186" y="1589567"/>
            <a:ext cx="518025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2831A1C-4D69-4A15-A45C-F5B0B7FF8FC3}" type="datetimeFigureOut">
              <a:rPr lang="en-US" smtClean="0">
                <a:solidFill>
                  <a:srgbClr val="69676D"/>
                </a:solidFill>
              </a:rPr>
              <a:pPr/>
              <a:t>7/11/18</a:t>
            </a:fld>
            <a:endParaRPr lang="en-US">
              <a:solidFill>
                <a:srgbClr val="69676D"/>
              </a:solidFill>
            </a:endParaRPr>
          </a:p>
        </p:txBody>
      </p:sp>
      <p:sp>
        <p:nvSpPr>
          <p:cNvPr id="10" name="Slide Number Placeholder 9"/>
          <p:cNvSpPr>
            <a:spLocks noGrp="1"/>
          </p:cNvSpPr>
          <p:nvPr>
            <p:ph type="sldNum" sz="quarter" idx="16"/>
          </p:nvPr>
        </p:nvSpPr>
        <p:spPr/>
        <p:txBody>
          <a:bodyPr rtlCol="0"/>
          <a:lstStyle/>
          <a:p>
            <a:fld id="{CD02CFAF-C7F0-4004-8ADC-78F21EEDBBA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69676D"/>
              </a:solidFill>
            </a:endParaRPr>
          </a:p>
        </p:txBody>
      </p:sp>
    </p:spTree>
    <p:extLst>
      <p:ext uri="{BB962C8B-B14F-4D97-AF65-F5344CB8AC3E}">
        <p14:creationId xmlns:p14="http://schemas.microsoft.com/office/powerpoint/2010/main" val="467055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015" y="273050"/>
            <a:ext cx="10868369"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588" y="2438400"/>
            <a:ext cx="518025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399133" y="2438400"/>
            <a:ext cx="518025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2831A1C-4D69-4A15-A45C-F5B0B7FF8FC3}" type="datetimeFigureOut">
              <a:rPr lang="en-US" smtClean="0">
                <a:solidFill>
                  <a:srgbClr val="69676D"/>
                </a:solidFill>
              </a:rPr>
              <a:pPr/>
              <a:t>7/11/18</a:t>
            </a:fld>
            <a:endParaRPr lang="en-US">
              <a:solidFill>
                <a:srgbClr val="69676D"/>
              </a:solidFill>
            </a:endParaRPr>
          </a:p>
        </p:txBody>
      </p:sp>
      <p:sp>
        <p:nvSpPr>
          <p:cNvPr id="12" name="Slide Number Placeholder 11"/>
          <p:cNvSpPr>
            <a:spLocks noGrp="1"/>
          </p:cNvSpPr>
          <p:nvPr>
            <p:ph type="sldNum" sz="quarter" idx="16"/>
          </p:nvPr>
        </p:nvSpPr>
        <p:spPr/>
        <p:txBody>
          <a:bodyPr rtlCol="0"/>
          <a:lstStyle/>
          <a:p>
            <a:fld id="{CD02CFAF-C7F0-4004-8ADC-78F21EEDBBA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69676D"/>
              </a:solidFill>
            </a:endParaRPr>
          </a:p>
        </p:txBody>
      </p:sp>
      <p:sp>
        <p:nvSpPr>
          <p:cNvPr id="16" name="Text Placeholder 15"/>
          <p:cNvSpPr>
            <a:spLocks noGrp="1"/>
          </p:cNvSpPr>
          <p:nvPr>
            <p:ph type="body" sz="quarter" idx="1"/>
          </p:nvPr>
        </p:nvSpPr>
        <p:spPr>
          <a:xfrm>
            <a:off x="812588" y="1752600"/>
            <a:ext cx="5180251"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399133" y="1752600"/>
            <a:ext cx="5180251"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821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831A1C-4D69-4A15-A45C-F5B0B7FF8FC3}" type="datetimeFigureOut">
              <a:rPr lang="en-US" smtClean="0">
                <a:solidFill>
                  <a:srgbClr val="69676D"/>
                </a:solidFill>
              </a:rPr>
              <a:pPr/>
              <a:t>7/11/18</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D02CFAF-C7F0-4004-8ADC-78F21EEDBBA8}" type="slidenum">
              <a:rPr lang="en-US" smtClean="0"/>
              <a:pPr/>
              <a:t>‹#›</a:t>
            </a:fld>
            <a:endParaRPr lang="en-US"/>
          </a:p>
        </p:txBody>
      </p:sp>
    </p:spTree>
    <p:extLst>
      <p:ext uri="{BB962C8B-B14F-4D97-AF65-F5344CB8AC3E}">
        <p14:creationId xmlns:p14="http://schemas.microsoft.com/office/powerpoint/2010/main" val="4124191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31A1C-4D69-4A15-A45C-F5B0B7FF8FC3}" type="datetimeFigureOut">
              <a:rPr lang="en-US" smtClean="0">
                <a:solidFill>
                  <a:srgbClr val="69676D"/>
                </a:solidFill>
              </a:rPr>
              <a:pPr/>
              <a:t>7/11/18</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a:xfrm>
            <a:off x="0" y="6248400"/>
            <a:ext cx="711015" cy="381000"/>
          </a:xfrm>
        </p:spPr>
        <p:txBody>
          <a:bodyPr/>
          <a:lstStyle>
            <a:lvl1pPr>
              <a:defRPr>
                <a:solidFill>
                  <a:schemeClr val="tx2"/>
                </a:solidFill>
              </a:defRPr>
            </a:lvl1pPr>
          </a:lstStyle>
          <a:p>
            <a:fld id="{CD02CFAF-C7F0-4004-8ADC-78F21EEDBBA8}"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319657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589" y="273050"/>
            <a:ext cx="10766795"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2831A1C-4D69-4A15-A45C-F5B0B7FF8FC3}" type="datetimeFigureOut">
              <a:rPr lang="en-US" smtClean="0">
                <a:solidFill>
                  <a:srgbClr val="69676D"/>
                </a:solidFill>
              </a:rPr>
              <a:pPr/>
              <a:t>7/11/18</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D02CFAF-C7F0-4004-8ADC-78F21EEDBBA8}" type="slidenum">
              <a:rPr lang="en-US" smtClean="0"/>
              <a:pPr/>
              <a:t>‹#›</a:t>
            </a:fld>
            <a:endParaRPr lang="en-US"/>
          </a:p>
        </p:txBody>
      </p:sp>
      <p:sp>
        <p:nvSpPr>
          <p:cNvPr id="3" name="Text Placeholder 2"/>
          <p:cNvSpPr>
            <a:spLocks noGrp="1"/>
          </p:cNvSpPr>
          <p:nvPr>
            <p:ph type="body" idx="2"/>
          </p:nvPr>
        </p:nvSpPr>
        <p:spPr>
          <a:xfrm>
            <a:off x="812589" y="1752600"/>
            <a:ext cx="2133044"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8780" y="1752600"/>
            <a:ext cx="8532178"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2110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7/11/18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044" y="5486400"/>
            <a:ext cx="975106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89" y="4572000"/>
            <a:ext cx="12188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89" y="4663440"/>
            <a:ext cx="195021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59911" y="4654296"/>
            <a:ext cx="1012891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044" y="4648200"/>
            <a:ext cx="975106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29897" y="0"/>
            <a:ext cx="134077"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29030" y="6248401"/>
            <a:ext cx="3555074" cy="365125"/>
          </a:xfrm>
        </p:spPr>
        <p:txBody>
          <a:bodyPr rtlCol="0"/>
          <a:lstStyle/>
          <a:p>
            <a:fld id="{82831A1C-4D69-4A15-A45C-F5B0B7FF8FC3}" type="datetimeFigureOut">
              <a:rPr lang="en-US" smtClean="0">
                <a:solidFill>
                  <a:srgbClr val="69676D"/>
                </a:solidFill>
              </a:rPr>
              <a:pPr/>
              <a:t>7/11/18</a:t>
            </a:fld>
            <a:endParaRPr lang="en-US">
              <a:solidFill>
                <a:srgbClr val="69676D"/>
              </a:solidFill>
            </a:endParaRPr>
          </a:p>
        </p:txBody>
      </p:sp>
      <p:sp>
        <p:nvSpPr>
          <p:cNvPr id="13" name="Slide Number Placeholder 12"/>
          <p:cNvSpPr>
            <a:spLocks noGrp="1"/>
          </p:cNvSpPr>
          <p:nvPr>
            <p:ph type="sldNum" sz="quarter" idx="11"/>
          </p:nvPr>
        </p:nvSpPr>
        <p:spPr>
          <a:xfrm>
            <a:off x="0" y="4667249"/>
            <a:ext cx="1929897" cy="663578"/>
          </a:xfrm>
        </p:spPr>
        <p:txBody>
          <a:bodyPr rtlCol="0"/>
          <a:lstStyle>
            <a:lvl1pPr>
              <a:defRPr sz="2800"/>
            </a:lvl1pPr>
          </a:lstStyle>
          <a:p>
            <a:fld id="{CD02CFAF-C7F0-4004-8ADC-78F21EEDBBA8}" type="slidenum">
              <a:rPr lang="en-US" smtClean="0"/>
              <a:pPr/>
              <a:t>‹#›</a:t>
            </a:fld>
            <a:endParaRPr lang="en-US"/>
          </a:p>
        </p:txBody>
      </p:sp>
      <p:sp>
        <p:nvSpPr>
          <p:cNvPr id="14" name="Footer Placeholder 13"/>
          <p:cNvSpPr>
            <a:spLocks noGrp="1"/>
          </p:cNvSpPr>
          <p:nvPr>
            <p:ph type="ftr" sz="quarter" idx="12"/>
          </p:nvPr>
        </p:nvSpPr>
        <p:spPr>
          <a:xfrm>
            <a:off x="2133044" y="6248207"/>
            <a:ext cx="6094413" cy="365125"/>
          </a:xfrm>
        </p:spPr>
        <p:txBody>
          <a:bodyPr rtlCol="0"/>
          <a:lstStyle/>
          <a:p>
            <a:endParaRPr lang="en-US">
              <a:solidFill>
                <a:srgbClr val="69676D"/>
              </a:solidFill>
            </a:endParaRPr>
          </a:p>
        </p:txBody>
      </p:sp>
      <p:sp>
        <p:nvSpPr>
          <p:cNvPr id="3" name="Picture Placeholder 2"/>
          <p:cNvSpPr>
            <a:spLocks noGrp="1"/>
          </p:cNvSpPr>
          <p:nvPr>
            <p:ph type="pic" idx="1"/>
          </p:nvPr>
        </p:nvSpPr>
        <p:spPr>
          <a:xfrm>
            <a:off x="2080226" y="0"/>
            <a:ext cx="10108599"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00595910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831A1C-4D69-4A15-A45C-F5B0B7FF8FC3}" type="datetimeFigureOut">
              <a:rPr lang="en-US" smtClean="0">
                <a:solidFill>
                  <a:srgbClr val="69676D"/>
                </a:solidFill>
              </a:rPr>
              <a:pPr/>
              <a:t>7/11/18</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CD02CFAF-C7F0-4004-8ADC-78F21EEDBBA8}" type="slidenum">
              <a:rPr lang="en-US" smtClean="0"/>
              <a:pPr/>
              <a:t>‹#›</a:t>
            </a:fld>
            <a:endParaRPr lang="en-US"/>
          </a:p>
        </p:txBody>
      </p:sp>
    </p:spTree>
    <p:extLst>
      <p:ext uri="{BB962C8B-B14F-4D97-AF65-F5344CB8AC3E}">
        <p14:creationId xmlns:p14="http://schemas.microsoft.com/office/powerpoint/2010/main" val="260772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324" y="609601"/>
            <a:ext cx="2742486"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609600"/>
            <a:ext cx="7414869"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5324" y="6248403"/>
            <a:ext cx="2945633" cy="365125"/>
          </a:xfrm>
        </p:spPr>
        <p:txBody>
          <a:bodyPr/>
          <a:lstStyle/>
          <a:p>
            <a:fld id="{82831A1C-4D69-4A15-A45C-F5B0B7FF8FC3}" type="datetimeFigureOut">
              <a:rPr lang="en-US" smtClean="0">
                <a:solidFill>
                  <a:srgbClr val="69676D"/>
                </a:solidFill>
              </a:rPr>
              <a:pPr/>
              <a:t>7/11/18</a:t>
            </a:fld>
            <a:endParaRPr lang="en-US">
              <a:solidFill>
                <a:srgbClr val="69676D"/>
              </a:solidFill>
            </a:endParaRPr>
          </a:p>
        </p:txBody>
      </p:sp>
      <p:sp>
        <p:nvSpPr>
          <p:cNvPr id="5" name="Footer Placeholder 4"/>
          <p:cNvSpPr>
            <a:spLocks noGrp="1"/>
          </p:cNvSpPr>
          <p:nvPr>
            <p:ph type="ftr" sz="quarter" idx="11"/>
          </p:nvPr>
        </p:nvSpPr>
        <p:spPr>
          <a:xfrm>
            <a:off x="609443" y="6248208"/>
            <a:ext cx="7429375" cy="365125"/>
          </a:xfrm>
        </p:spPr>
        <p:txBody>
          <a:bodyPr/>
          <a:lstStyle/>
          <a:p>
            <a:endParaRPr lang="en-US">
              <a:solidFill>
                <a:srgbClr val="69676D"/>
              </a:solidFill>
            </a:endParaRPr>
          </a:p>
        </p:txBody>
      </p:sp>
      <p:sp>
        <p:nvSpPr>
          <p:cNvPr id="7" name="Rectangle 6"/>
          <p:cNvSpPr/>
          <p:nvPr/>
        </p:nvSpPr>
        <p:spPr bwMode="white">
          <a:xfrm>
            <a:off x="8126307" y="0"/>
            <a:ext cx="426609"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7251" y="609600"/>
            <a:ext cx="304721"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7251" y="0"/>
            <a:ext cx="304721"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2912" y="103759"/>
            <a:ext cx="533400" cy="325883"/>
          </a:xfrm>
        </p:spPr>
        <p:txBody>
          <a:bodyPr/>
          <a:lstStyle/>
          <a:p>
            <a:fld id="{CD02CFAF-C7F0-4004-8ADC-78F21EEDBBA8}" type="slidenum">
              <a:rPr lang="en-US" smtClean="0"/>
              <a:pPr/>
              <a:t>‹#›</a:t>
            </a:fld>
            <a:endParaRPr lang="en-US"/>
          </a:p>
        </p:txBody>
      </p:sp>
    </p:spTree>
    <p:extLst>
      <p:ext uri="{BB962C8B-B14F-4D97-AF65-F5344CB8AC3E}">
        <p14:creationId xmlns:p14="http://schemas.microsoft.com/office/powerpoint/2010/main" val="400263282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7206" y="3124200"/>
            <a:ext cx="8227457"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7206" y="5003322"/>
            <a:ext cx="8227457"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0735" y="1110663"/>
            <a:ext cx="2286000" cy="507868"/>
          </a:xfrm>
        </p:spPr>
        <p:txBody>
          <a:bodyPr/>
          <a:lstStyle/>
          <a:p>
            <a:fld id="{9D3FE36C-49AF-49BA-A39B-D737B89F5C98}" type="datetimeFigureOut">
              <a:rPr lang="en-US" smtClean="0">
                <a:solidFill>
                  <a:srgbClr val="464653"/>
                </a:solidFill>
              </a:rPr>
              <a:pPr/>
              <a:t>7/11/18</a:t>
            </a:fld>
            <a:endParaRPr lang="en-US">
              <a:solidFill>
                <a:srgbClr val="464653"/>
              </a:solidFill>
            </a:endParaRPr>
          </a:p>
        </p:txBody>
      </p:sp>
      <p:sp>
        <p:nvSpPr>
          <p:cNvPr id="17" name="Footer Placeholder 16"/>
          <p:cNvSpPr>
            <a:spLocks noGrp="1"/>
          </p:cNvSpPr>
          <p:nvPr>
            <p:ph type="ftr" sz="quarter" idx="11"/>
          </p:nvPr>
        </p:nvSpPr>
        <p:spPr bwMode="auto">
          <a:xfrm rot="5400000">
            <a:off x="10042866" y="4117728"/>
            <a:ext cx="3657600" cy="511931"/>
          </a:xfrm>
        </p:spPr>
        <p:txBody>
          <a:bodyPr/>
          <a:lstStyle/>
          <a:p>
            <a:endParaRPr lang="en-US">
              <a:solidFill>
                <a:srgbClr val="464653"/>
              </a:solidFill>
            </a:endParaRPr>
          </a:p>
        </p:txBody>
      </p:sp>
      <p:sp>
        <p:nvSpPr>
          <p:cNvPr id="10" name="Rectangle 9"/>
          <p:cNvSpPr/>
          <p:nvPr/>
        </p:nvSpPr>
        <p:spPr bwMode="auto">
          <a:xfrm>
            <a:off x="507868" y="0"/>
            <a:ext cx="812588"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368352" y="0"/>
            <a:ext cx="13951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p:nvSpPr>
        <p:spPr bwMode="auto">
          <a:xfrm>
            <a:off x="1320456" y="0"/>
            <a:ext cx="24243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bwMode="auto">
          <a:xfrm>
            <a:off x="1521364" y="0"/>
            <a:ext cx="30696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41755"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Straight Connector 17"/>
          <p:cNvSpPr>
            <a:spLocks noChangeShapeType="1"/>
          </p:cNvSpPr>
          <p:nvPr/>
        </p:nvSpPr>
        <p:spPr bwMode="auto">
          <a:xfrm>
            <a:off x="1218883"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Straight Connector 19"/>
          <p:cNvSpPr>
            <a:spLocks noChangeShapeType="1"/>
          </p:cNvSpPr>
          <p:nvPr/>
        </p:nvSpPr>
        <p:spPr bwMode="auto">
          <a:xfrm>
            <a:off x="1138519"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Straight Connector 15"/>
          <p:cNvSpPr>
            <a:spLocks noChangeShapeType="1"/>
          </p:cNvSpPr>
          <p:nvPr/>
        </p:nvSpPr>
        <p:spPr bwMode="auto">
          <a:xfrm>
            <a:off x="23015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Straight Connector 14"/>
          <p:cNvSpPr>
            <a:spLocks noChangeShapeType="1"/>
          </p:cNvSpPr>
          <p:nvPr/>
        </p:nvSpPr>
        <p:spPr bwMode="auto">
          <a:xfrm>
            <a:off x="142203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Straight Connector 21"/>
          <p:cNvSpPr>
            <a:spLocks noChangeShapeType="1"/>
          </p:cNvSpPr>
          <p:nvPr/>
        </p:nvSpPr>
        <p:spPr bwMode="auto">
          <a:xfrm>
            <a:off x="1214864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Rectangle 26"/>
          <p:cNvSpPr/>
          <p:nvPr/>
        </p:nvSpPr>
        <p:spPr bwMode="auto">
          <a:xfrm>
            <a:off x="1625176" y="0"/>
            <a:ext cx="101574"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812588" y="3429000"/>
            <a:ext cx="172675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1745721" y="4866752"/>
            <a:ext cx="855009"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Oval 23"/>
          <p:cNvSpPr/>
          <p:nvPr/>
        </p:nvSpPr>
        <p:spPr bwMode="auto">
          <a:xfrm>
            <a:off x="1454395" y="5500632"/>
            <a:ext cx="182832"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Oval 25"/>
          <p:cNvSpPr/>
          <p:nvPr/>
        </p:nvSpPr>
        <p:spPr bwMode="auto">
          <a:xfrm>
            <a:off x="2218366" y="5788152"/>
            <a:ext cx="365665"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Oval 24"/>
          <p:cNvSpPr/>
          <p:nvPr/>
        </p:nvSpPr>
        <p:spPr>
          <a:xfrm>
            <a:off x="2539339" y="4495800"/>
            <a:ext cx="487553"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Slide Number Placeholder 28"/>
          <p:cNvSpPr>
            <a:spLocks noGrp="1"/>
          </p:cNvSpPr>
          <p:nvPr>
            <p:ph type="sldNum" sz="quarter" idx="12"/>
          </p:nvPr>
        </p:nvSpPr>
        <p:spPr bwMode="auto">
          <a:xfrm>
            <a:off x="1766932" y="4928702"/>
            <a:ext cx="812588" cy="517524"/>
          </a:xfrm>
        </p:spPr>
        <p:txBody>
          <a:bodyPr/>
          <a:lstStyle/>
          <a:p>
            <a:fld id="{BDDBBF0F-AF0B-4D08-BDC7-ECC63A047B2D}" type="slidenum">
              <a:rPr lang="en-US" smtClean="0"/>
              <a:pPr/>
              <a:t>‹#›</a:t>
            </a:fld>
            <a:endParaRPr lang="en-US"/>
          </a:p>
        </p:txBody>
      </p:sp>
    </p:spTree>
    <p:extLst>
      <p:ext uri="{BB962C8B-B14F-4D97-AF65-F5344CB8AC3E}">
        <p14:creationId xmlns:p14="http://schemas.microsoft.com/office/powerpoint/2010/main" val="391411967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441" y="1600200"/>
            <a:ext cx="9954207"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D3FE36C-49AF-49BA-A39B-D737B89F5C98}" type="datetimeFigureOut">
              <a:rPr lang="en-US" smtClean="0">
                <a:solidFill>
                  <a:srgbClr val="464653"/>
                </a:solidFill>
              </a:rPr>
              <a:pPr/>
              <a:t>7/11/18</a:t>
            </a:fld>
            <a:endParaRPr lang="en-US">
              <a:solidFill>
                <a:srgbClr val="464653"/>
              </a:solidFill>
            </a:endParaRPr>
          </a:p>
        </p:txBody>
      </p:sp>
      <p:sp>
        <p:nvSpPr>
          <p:cNvPr id="9" name="Slide Number Placeholder 8"/>
          <p:cNvSpPr>
            <a:spLocks noGrp="1"/>
          </p:cNvSpPr>
          <p:nvPr>
            <p:ph type="sldNum" sz="quarter" idx="15"/>
          </p:nvPr>
        </p:nvSpPr>
        <p:spPr/>
        <p:txBody>
          <a:bodyPr rtlCol="0"/>
          <a:lstStyle/>
          <a:p>
            <a:fld id="{BDDBBF0F-AF0B-4D08-BDC7-ECC63A047B2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464653"/>
              </a:solidFill>
            </a:endParaRPr>
          </a:p>
        </p:txBody>
      </p:sp>
    </p:spTree>
    <p:extLst>
      <p:ext uri="{BB962C8B-B14F-4D97-AF65-F5344CB8AC3E}">
        <p14:creationId xmlns:p14="http://schemas.microsoft.com/office/powerpoint/2010/main" val="2844897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7206" y="2895600"/>
            <a:ext cx="8227457"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7206" y="5010150"/>
            <a:ext cx="8227457"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28916" y="1106998"/>
            <a:ext cx="2286000" cy="507868"/>
          </a:xfrm>
        </p:spPr>
        <p:txBody>
          <a:bodyPr/>
          <a:lstStyle/>
          <a:p>
            <a:fld id="{9D3FE36C-49AF-49BA-A39B-D737B89F5C98}" type="datetimeFigureOut">
              <a:rPr lang="en-US" smtClean="0">
                <a:solidFill>
                  <a:srgbClr val="DDE9EC"/>
                </a:solidFill>
              </a:rPr>
              <a:pPr/>
              <a:t>7/11/18</a:t>
            </a:fld>
            <a:endParaRPr lang="en-US">
              <a:solidFill>
                <a:srgbClr val="DDE9EC"/>
              </a:solidFill>
            </a:endParaRPr>
          </a:p>
        </p:txBody>
      </p:sp>
      <p:sp>
        <p:nvSpPr>
          <p:cNvPr id="5" name="Footer Placeholder 4"/>
          <p:cNvSpPr>
            <a:spLocks noGrp="1"/>
          </p:cNvSpPr>
          <p:nvPr>
            <p:ph type="ftr" sz="quarter" idx="11"/>
          </p:nvPr>
        </p:nvSpPr>
        <p:spPr bwMode="auto">
          <a:xfrm rot="5400000">
            <a:off x="10043116" y="4114867"/>
            <a:ext cx="3657600" cy="511931"/>
          </a:xfrm>
        </p:spPr>
        <p:txBody>
          <a:bodyPr/>
          <a:lstStyle/>
          <a:p>
            <a:endParaRPr lang="en-US">
              <a:solidFill>
                <a:srgbClr val="DDE9EC"/>
              </a:solidFill>
            </a:endParaRPr>
          </a:p>
        </p:txBody>
      </p:sp>
      <p:sp>
        <p:nvSpPr>
          <p:cNvPr id="9" name="Rectangle 8"/>
          <p:cNvSpPr/>
          <p:nvPr/>
        </p:nvSpPr>
        <p:spPr bwMode="auto">
          <a:xfrm>
            <a:off x="507868" y="0"/>
            <a:ext cx="812588"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bwMode="auto">
          <a:xfrm>
            <a:off x="368352" y="0"/>
            <a:ext cx="13951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bwMode="auto">
          <a:xfrm>
            <a:off x="1320456" y="0"/>
            <a:ext cx="24243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1521364" y="0"/>
            <a:ext cx="30696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41755"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Straight Connector 13"/>
          <p:cNvSpPr>
            <a:spLocks noChangeShapeType="1"/>
          </p:cNvSpPr>
          <p:nvPr/>
        </p:nvSpPr>
        <p:spPr bwMode="auto">
          <a:xfrm>
            <a:off x="1218883"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Straight Connector 14"/>
          <p:cNvSpPr>
            <a:spLocks noChangeShapeType="1"/>
          </p:cNvSpPr>
          <p:nvPr/>
        </p:nvSpPr>
        <p:spPr bwMode="auto">
          <a:xfrm>
            <a:off x="1138519"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Straight Connector 15"/>
          <p:cNvSpPr>
            <a:spLocks noChangeShapeType="1"/>
          </p:cNvSpPr>
          <p:nvPr/>
        </p:nvSpPr>
        <p:spPr bwMode="auto">
          <a:xfrm>
            <a:off x="23015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Straight Connector 16"/>
          <p:cNvSpPr>
            <a:spLocks noChangeShapeType="1"/>
          </p:cNvSpPr>
          <p:nvPr/>
        </p:nvSpPr>
        <p:spPr bwMode="auto">
          <a:xfrm>
            <a:off x="142203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Rectangle 17"/>
          <p:cNvSpPr/>
          <p:nvPr/>
        </p:nvSpPr>
        <p:spPr bwMode="auto">
          <a:xfrm>
            <a:off x="1625176" y="0"/>
            <a:ext cx="101574"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Oval 18"/>
          <p:cNvSpPr/>
          <p:nvPr/>
        </p:nvSpPr>
        <p:spPr bwMode="auto">
          <a:xfrm>
            <a:off x="812588" y="3429000"/>
            <a:ext cx="172675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Oval 19"/>
          <p:cNvSpPr/>
          <p:nvPr/>
        </p:nvSpPr>
        <p:spPr bwMode="auto">
          <a:xfrm>
            <a:off x="1765812" y="4866752"/>
            <a:ext cx="855009"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1454395" y="5500632"/>
            <a:ext cx="182832"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Oval 21"/>
          <p:cNvSpPr/>
          <p:nvPr/>
        </p:nvSpPr>
        <p:spPr bwMode="auto">
          <a:xfrm>
            <a:off x="2218366" y="5791200"/>
            <a:ext cx="365665"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2504734" y="4479888"/>
            <a:ext cx="487553"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Straight Connector 25"/>
          <p:cNvSpPr>
            <a:spLocks noChangeShapeType="1"/>
          </p:cNvSpPr>
          <p:nvPr/>
        </p:nvSpPr>
        <p:spPr bwMode="auto">
          <a:xfrm>
            <a:off x="1212743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Slide Number Placeholder 5"/>
          <p:cNvSpPr>
            <a:spLocks noGrp="1"/>
          </p:cNvSpPr>
          <p:nvPr>
            <p:ph type="sldNum" sz="quarter" idx="12"/>
          </p:nvPr>
        </p:nvSpPr>
        <p:spPr bwMode="auto">
          <a:xfrm>
            <a:off x="1787023" y="4928702"/>
            <a:ext cx="812588" cy="517524"/>
          </a:xfrm>
        </p:spPr>
        <p:txBody>
          <a:bodyPr/>
          <a:lstStyle/>
          <a:p>
            <a:fld id="{BDDBBF0F-AF0B-4D08-BDC7-ECC63A047B2D}" type="slidenum">
              <a:rPr lang="en-US" smtClean="0"/>
              <a:pPr/>
              <a:t>‹#›</a:t>
            </a:fld>
            <a:endParaRPr lang="en-US"/>
          </a:p>
        </p:txBody>
      </p:sp>
    </p:spTree>
    <p:extLst>
      <p:ext uri="{BB962C8B-B14F-4D97-AF65-F5344CB8AC3E}">
        <p14:creationId xmlns:p14="http://schemas.microsoft.com/office/powerpoint/2010/main" val="111152397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3FE36C-49AF-49BA-A39B-D737B89F5C98}" type="datetimeFigureOut">
              <a:rPr lang="en-US" smtClean="0">
                <a:solidFill>
                  <a:srgbClr val="464653"/>
                </a:solidFill>
              </a:rPr>
              <a:pPr/>
              <a:t>7/11/18</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BDDBBF0F-AF0B-4D08-BDC7-ECC63A047B2D}" type="slidenum">
              <a:rPr lang="en-US" smtClean="0"/>
              <a:pPr/>
              <a:t>‹#›</a:t>
            </a:fld>
            <a:endParaRPr lang="en-US"/>
          </a:p>
        </p:txBody>
      </p:sp>
      <p:sp>
        <p:nvSpPr>
          <p:cNvPr id="9" name="Content Placeholder 8"/>
          <p:cNvSpPr>
            <a:spLocks noGrp="1"/>
          </p:cNvSpPr>
          <p:nvPr>
            <p:ph sz="quarter" idx="1"/>
          </p:nvPr>
        </p:nvSpPr>
        <p:spPr>
          <a:xfrm>
            <a:off x="609441" y="1600200"/>
            <a:ext cx="487553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2181" y="1600200"/>
            <a:ext cx="487553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98944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3050"/>
            <a:ext cx="10055781"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D3FE36C-49AF-49BA-A39B-D737B89F5C98}" type="datetimeFigureOut">
              <a:rPr lang="en-US" smtClean="0">
                <a:solidFill>
                  <a:srgbClr val="464653"/>
                </a:solidFill>
              </a:rPr>
              <a:pPr/>
              <a:t>7/11/18</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BDDBBF0F-AF0B-4D08-BDC7-ECC63A047B2D}" type="slidenum">
              <a:rPr lang="en-US" smtClean="0"/>
              <a:pPr/>
              <a:t>‹#›</a:t>
            </a:fld>
            <a:endParaRPr lang="en-US"/>
          </a:p>
        </p:txBody>
      </p:sp>
      <p:sp>
        <p:nvSpPr>
          <p:cNvPr id="11" name="Content Placeholder 10"/>
          <p:cNvSpPr>
            <a:spLocks noGrp="1"/>
          </p:cNvSpPr>
          <p:nvPr>
            <p:ph sz="quarter" idx="2"/>
          </p:nvPr>
        </p:nvSpPr>
        <p:spPr>
          <a:xfrm>
            <a:off x="609441" y="2362200"/>
            <a:ext cx="487553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7782" y="2362200"/>
            <a:ext cx="487553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441" y="1569720"/>
            <a:ext cx="487553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89692" y="1569720"/>
            <a:ext cx="487553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35001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D3FE36C-49AF-49BA-A39B-D737B89F5C98}" type="datetimeFigureOut">
              <a:rPr lang="en-US" smtClean="0">
                <a:solidFill>
                  <a:srgbClr val="464653"/>
                </a:solidFill>
              </a:rPr>
              <a:pPr/>
              <a:t>7/11/18</a:t>
            </a:fld>
            <a:endParaRPr lang="en-US">
              <a:solidFill>
                <a:srgbClr val="464653"/>
              </a:solidFill>
            </a:endParaRPr>
          </a:p>
        </p:txBody>
      </p:sp>
      <p:sp>
        <p:nvSpPr>
          <p:cNvPr id="7" name="Slide Number Placeholder 6"/>
          <p:cNvSpPr>
            <a:spLocks noGrp="1"/>
          </p:cNvSpPr>
          <p:nvPr>
            <p:ph type="sldNum" sz="quarter" idx="11"/>
          </p:nvPr>
        </p:nvSpPr>
        <p:spPr/>
        <p:txBody>
          <a:bodyPr rtlCol="0"/>
          <a:lstStyle/>
          <a:p>
            <a:fld id="{BDDBBF0F-AF0B-4D08-BDC7-ECC63A047B2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464653"/>
              </a:solidFill>
            </a:endParaRPr>
          </a:p>
        </p:txBody>
      </p:sp>
    </p:spTree>
    <p:extLst>
      <p:ext uri="{BB962C8B-B14F-4D97-AF65-F5344CB8AC3E}">
        <p14:creationId xmlns:p14="http://schemas.microsoft.com/office/powerpoint/2010/main" val="3532573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FE36C-49AF-49BA-A39B-D737B89F5C98}" type="datetimeFigureOut">
              <a:rPr lang="en-US" smtClean="0">
                <a:solidFill>
                  <a:srgbClr val="464653"/>
                </a:solidFill>
              </a:rPr>
              <a:pPr/>
              <a:t>7/11/18</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BDDBBF0F-AF0B-4D08-BDC7-ECC63A047B2D}" type="slidenum">
              <a:rPr lang="en-US" smtClean="0"/>
              <a:pPr/>
              <a:t>‹#›</a:t>
            </a:fld>
            <a:endParaRPr lang="en-US"/>
          </a:p>
        </p:txBody>
      </p:sp>
    </p:spTree>
    <p:extLst>
      <p:ext uri="{BB962C8B-B14F-4D97-AF65-F5344CB8AC3E}">
        <p14:creationId xmlns:p14="http://schemas.microsoft.com/office/powerpoint/2010/main" val="238693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7/11/18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0957"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Title 1"/>
          <p:cNvSpPr>
            <a:spLocks noGrp="1"/>
          </p:cNvSpPr>
          <p:nvPr>
            <p:ph type="title"/>
          </p:nvPr>
        </p:nvSpPr>
        <p:spPr>
          <a:xfrm rot="5400000">
            <a:off x="5545094" y="3124280"/>
            <a:ext cx="6309360" cy="609441"/>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0675" y="274320"/>
            <a:ext cx="203553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2903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Straight Connector 8"/>
          <p:cNvSpPr>
            <a:spLocks noChangeShapeType="1"/>
          </p:cNvSpPr>
          <p:nvPr/>
        </p:nvSpPr>
        <p:spPr bwMode="auto">
          <a:xfrm>
            <a:off x="825424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Straight Connector 10"/>
          <p:cNvSpPr>
            <a:spLocks noChangeShapeType="1"/>
          </p:cNvSpPr>
          <p:nvPr/>
        </p:nvSpPr>
        <p:spPr bwMode="auto">
          <a:xfrm>
            <a:off x="11985678"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Rectangle 11"/>
          <p:cNvSpPr/>
          <p:nvPr/>
        </p:nvSpPr>
        <p:spPr bwMode="auto">
          <a:xfrm>
            <a:off x="11782531" y="0"/>
            <a:ext cx="406294"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1884104"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Oval 13"/>
          <p:cNvSpPr/>
          <p:nvPr/>
        </p:nvSpPr>
        <p:spPr>
          <a:xfrm>
            <a:off x="10872432" y="5715000"/>
            <a:ext cx="73133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Content Placeholder 17"/>
          <p:cNvSpPr>
            <a:spLocks noGrp="1"/>
          </p:cNvSpPr>
          <p:nvPr>
            <p:ph sz="quarter" idx="1"/>
          </p:nvPr>
        </p:nvSpPr>
        <p:spPr>
          <a:xfrm>
            <a:off x="406294" y="274320"/>
            <a:ext cx="7516442"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D3FE36C-49AF-49BA-A39B-D737B89F5C98}" type="datetimeFigureOut">
              <a:rPr lang="en-US" smtClean="0">
                <a:solidFill>
                  <a:srgbClr val="464653"/>
                </a:solidFill>
              </a:rPr>
              <a:pPr/>
              <a:t>7/11/18</a:t>
            </a:fld>
            <a:endParaRPr lang="en-US">
              <a:solidFill>
                <a:srgbClr val="464653"/>
              </a:solidFill>
            </a:endParaRPr>
          </a:p>
        </p:txBody>
      </p:sp>
      <p:sp>
        <p:nvSpPr>
          <p:cNvPr id="22" name="Slide Number Placeholder 21"/>
          <p:cNvSpPr>
            <a:spLocks noGrp="1"/>
          </p:cNvSpPr>
          <p:nvPr>
            <p:ph type="sldNum" sz="quarter" idx="15"/>
          </p:nvPr>
        </p:nvSpPr>
        <p:spPr/>
        <p:txBody>
          <a:bodyPr rtlCol="0"/>
          <a:lstStyle/>
          <a:p>
            <a:fld id="{BDDBBF0F-AF0B-4D08-BDC7-ECC63A047B2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464653"/>
              </a:solidFill>
            </a:endParaRPr>
          </a:p>
        </p:txBody>
      </p:sp>
    </p:spTree>
    <p:extLst>
      <p:ext uri="{BB962C8B-B14F-4D97-AF65-F5344CB8AC3E}">
        <p14:creationId xmlns:p14="http://schemas.microsoft.com/office/powerpoint/2010/main" val="5359328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0957"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Oval 12"/>
          <p:cNvSpPr/>
          <p:nvPr/>
        </p:nvSpPr>
        <p:spPr>
          <a:xfrm>
            <a:off x="10872432" y="5715000"/>
            <a:ext cx="73133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rot="5400000">
            <a:off x="5516145" y="3124280"/>
            <a:ext cx="6309360" cy="609441"/>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7457"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18715" y="264795"/>
            <a:ext cx="2031471"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5678"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Rectangle 10"/>
          <p:cNvSpPr/>
          <p:nvPr/>
        </p:nvSpPr>
        <p:spPr bwMode="auto">
          <a:xfrm>
            <a:off x="11782531" y="0"/>
            <a:ext cx="406294"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Straight Connector 11"/>
          <p:cNvSpPr>
            <a:spLocks noChangeShapeType="1"/>
          </p:cNvSpPr>
          <p:nvPr/>
        </p:nvSpPr>
        <p:spPr bwMode="auto">
          <a:xfrm>
            <a:off x="11884104"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Straight Connector 18"/>
          <p:cNvSpPr>
            <a:spLocks noChangeShapeType="1"/>
          </p:cNvSpPr>
          <p:nvPr/>
        </p:nvSpPr>
        <p:spPr bwMode="auto">
          <a:xfrm>
            <a:off x="832903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Straight Connector 19"/>
          <p:cNvSpPr>
            <a:spLocks noChangeShapeType="1"/>
          </p:cNvSpPr>
          <p:nvPr/>
        </p:nvSpPr>
        <p:spPr bwMode="auto">
          <a:xfrm>
            <a:off x="825424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Date Placeholder 16"/>
          <p:cNvSpPr>
            <a:spLocks noGrp="1"/>
          </p:cNvSpPr>
          <p:nvPr>
            <p:ph type="dt" sz="half" idx="10"/>
          </p:nvPr>
        </p:nvSpPr>
        <p:spPr/>
        <p:txBody>
          <a:bodyPr rtlCol="0"/>
          <a:lstStyle/>
          <a:p>
            <a:fld id="{9D3FE36C-49AF-49BA-A39B-D737B89F5C98}" type="datetimeFigureOut">
              <a:rPr lang="en-US" smtClean="0">
                <a:solidFill>
                  <a:srgbClr val="464653"/>
                </a:solidFill>
              </a:rPr>
              <a:pPr/>
              <a:t>7/11/18</a:t>
            </a:fld>
            <a:endParaRPr lang="en-US">
              <a:solidFill>
                <a:srgbClr val="464653"/>
              </a:solidFill>
            </a:endParaRPr>
          </a:p>
        </p:txBody>
      </p:sp>
      <p:sp>
        <p:nvSpPr>
          <p:cNvPr id="18" name="Slide Number Placeholder 17"/>
          <p:cNvSpPr>
            <a:spLocks noGrp="1"/>
          </p:cNvSpPr>
          <p:nvPr>
            <p:ph type="sldNum" sz="quarter" idx="11"/>
          </p:nvPr>
        </p:nvSpPr>
        <p:spPr/>
        <p:txBody>
          <a:bodyPr rtlCol="0"/>
          <a:lstStyle/>
          <a:p>
            <a:fld id="{BDDBBF0F-AF0B-4D08-BDC7-ECC63A047B2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464653"/>
              </a:solidFill>
            </a:endParaRPr>
          </a:p>
        </p:txBody>
      </p:sp>
    </p:spTree>
    <p:extLst>
      <p:ext uri="{BB962C8B-B14F-4D97-AF65-F5344CB8AC3E}">
        <p14:creationId xmlns:p14="http://schemas.microsoft.com/office/powerpoint/2010/main" val="1578706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FE36C-49AF-49BA-A39B-D737B89F5C98}" type="datetimeFigureOut">
              <a:rPr lang="en-US" smtClean="0">
                <a:solidFill>
                  <a:srgbClr val="464653"/>
                </a:solidFill>
              </a:rPr>
              <a:pPr/>
              <a:t>7/11/18</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BDDBBF0F-AF0B-4D08-BDC7-ECC63A047B2D}" type="slidenum">
              <a:rPr lang="en-US" smtClean="0"/>
              <a:pPr/>
              <a:t>‹#›</a:t>
            </a:fld>
            <a:endParaRPr lang="en-US"/>
          </a:p>
        </p:txBody>
      </p:sp>
    </p:spTree>
    <p:extLst>
      <p:ext uri="{BB962C8B-B14F-4D97-AF65-F5344CB8AC3E}">
        <p14:creationId xmlns:p14="http://schemas.microsoft.com/office/powerpoint/2010/main" val="2861562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234618"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FE36C-49AF-49BA-A39B-D737B89F5C98}" type="datetimeFigureOut">
              <a:rPr lang="en-US" smtClean="0">
                <a:solidFill>
                  <a:srgbClr val="464653"/>
                </a:solidFill>
              </a:rPr>
              <a:pPr/>
              <a:t>7/11/18</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BDDBBF0F-AF0B-4D08-BDC7-ECC63A047B2D}" type="slidenum">
              <a:rPr lang="en-US" smtClean="0"/>
              <a:pPr/>
              <a:t>‹#›</a:t>
            </a:fld>
            <a:endParaRPr lang="en-US"/>
          </a:p>
        </p:txBody>
      </p:sp>
    </p:spTree>
    <p:extLst>
      <p:ext uri="{BB962C8B-B14F-4D97-AF65-F5344CB8AC3E}">
        <p14:creationId xmlns:p14="http://schemas.microsoft.com/office/powerpoint/2010/main" val="332947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7/11/18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7/11/18</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7/11/18</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7/11/18</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7/11/18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7/11/18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7/11/18</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588" y="228600"/>
            <a:ext cx="10868369"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651" y="1600200"/>
            <a:ext cx="10868369"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5883" y="6248401"/>
            <a:ext cx="3555074" cy="365125"/>
          </a:xfrm>
          <a:prstGeom prst="rect">
            <a:avLst/>
          </a:prstGeom>
        </p:spPr>
        <p:txBody>
          <a:bodyPr vert="horz" anchor="ctr" anchorCtr="0"/>
          <a:lstStyle>
            <a:lvl1pPr algn="l" eaLnBrk="1" latinLnBrk="0" hangingPunct="1">
              <a:defRPr kumimoji="0" sz="1400">
                <a:solidFill>
                  <a:schemeClr val="tx2"/>
                </a:solidFill>
              </a:defRPr>
            </a:lvl1pPr>
          </a:lstStyle>
          <a:p>
            <a:fld id="{82831A1C-4D69-4A15-A45C-F5B0B7FF8FC3}" type="datetimeFigureOut">
              <a:rPr lang="en-US" smtClean="0">
                <a:solidFill>
                  <a:srgbClr val="69676D"/>
                </a:solidFill>
              </a:rPr>
              <a:pPr/>
              <a:t>7/11/18</a:t>
            </a:fld>
            <a:endParaRPr lang="en-US">
              <a:solidFill>
                <a:srgbClr val="69676D"/>
              </a:solidFill>
            </a:endParaRPr>
          </a:p>
        </p:txBody>
      </p:sp>
      <p:sp>
        <p:nvSpPr>
          <p:cNvPr id="3" name="Footer Placeholder 2"/>
          <p:cNvSpPr>
            <a:spLocks noGrp="1"/>
          </p:cNvSpPr>
          <p:nvPr>
            <p:ph type="ftr" sz="quarter" idx="3"/>
          </p:nvPr>
        </p:nvSpPr>
        <p:spPr>
          <a:xfrm>
            <a:off x="812589" y="6248207"/>
            <a:ext cx="7226228"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69676D"/>
              </a:solidFill>
            </a:endParaRPr>
          </a:p>
        </p:txBody>
      </p:sp>
      <p:sp>
        <p:nvSpPr>
          <p:cNvPr id="7" name="Rectangle 6"/>
          <p:cNvSpPr/>
          <p:nvPr/>
        </p:nvSpPr>
        <p:spPr bwMode="white">
          <a:xfrm>
            <a:off x="0" y="1234440"/>
            <a:ext cx="12188825"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015"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195" y="1280160"/>
            <a:ext cx="1140163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015"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D02CFAF-C7F0-4004-8ADC-78F21EEDBBA8}" type="slidenum">
              <a:rPr lang="en-US" smtClean="0"/>
              <a:pPr/>
              <a:t>‹#›</a:t>
            </a:fld>
            <a:endParaRPr lang="en-US"/>
          </a:p>
        </p:txBody>
      </p:sp>
    </p:spTree>
    <p:extLst>
      <p:ext uri="{BB962C8B-B14F-4D97-AF65-F5344CB8AC3E}">
        <p14:creationId xmlns:p14="http://schemas.microsoft.com/office/powerpoint/2010/main" val="1128791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0957"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Title Placeholder 21"/>
          <p:cNvSpPr>
            <a:spLocks noGrp="1"/>
          </p:cNvSpPr>
          <p:nvPr>
            <p:ph type="title"/>
          </p:nvPr>
        </p:nvSpPr>
        <p:spPr>
          <a:xfrm>
            <a:off x="609441" y="274638"/>
            <a:ext cx="9954207"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441" y="1600200"/>
            <a:ext cx="9954207"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1656" y="1017910"/>
            <a:ext cx="2011680" cy="511931"/>
          </a:xfrm>
          <a:prstGeom prst="rect">
            <a:avLst/>
          </a:prstGeom>
        </p:spPr>
        <p:txBody>
          <a:bodyPr vert="horz" anchor="ctr" anchorCtr="0"/>
          <a:lstStyle>
            <a:lvl1pPr algn="r" eaLnBrk="1" latinLnBrk="0" hangingPunct="1">
              <a:defRPr kumimoji="0" sz="1200">
                <a:solidFill>
                  <a:schemeClr val="tx2"/>
                </a:solidFill>
              </a:defRPr>
            </a:lvl1pPr>
          </a:lstStyle>
          <a:p>
            <a:fld id="{9D3FE36C-49AF-49BA-A39B-D737B89F5C98}" type="datetimeFigureOut">
              <a:rPr lang="en-US" smtClean="0">
                <a:solidFill>
                  <a:srgbClr val="464653"/>
                </a:solidFill>
              </a:rPr>
              <a:pPr/>
              <a:t>7/11/18</a:t>
            </a:fld>
            <a:endParaRPr lang="en-US">
              <a:solidFill>
                <a:srgbClr val="464653"/>
              </a:solidFill>
            </a:endParaRPr>
          </a:p>
        </p:txBody>
      </p:sp>
      <p:sp>
        <p:nvSpPr>
          <p:cNvPr id="3" name="Footer Placeholder 2"/>
          <p:cNvSpPr>
            <a:spLocks noGrp="1"/>
          </p:cNvSpPr>
          <p:nvPr>
            <p:ph type="ftr" sz="quarter" idx="3"/>
          </p:nvPr>
        </p:nvSpPr>
        <p:spPr>
          <a:xfrm rot="5400000">
            <a:off x="9850665" y="3676343"/>
            <a:ext cx="3200400" cy="487553"/>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464653"/>
              </a:solidFill>
            </a:endParaRPr>
          </a:p>
        </p:txBody>
      </p:sp>
      <p:sp>
        <p:nvSpPr>
          <p:cNvPr id="7" name="Straight Connector 6"/>
          <p:cNvSpPr>
            <a:spLocks noChangeShapeType="1"/>
          </p:cNvSpPr>
          <p:nvPr/>
        </p:nvSpPr>
        <p:spPr bwMode="auto">
          <a:xfrm>
            <a:off x="10157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Straight Connector 8"/>
          <p:cNvSpPr>
            <a:spLocks noChangeShapeType="1"/>
          </p:cNvSpPr>
          <p:nvPr/>
        </p:nvSpPr>
        <p:spPr bwMode="auto">
          <a:xfrm>
            <a:off x="11985678"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Rectangle 9"/>
          <p:cNvSpPr/>
          <p:nvPr/>
        </p:nvSpPr>
        <p:spPr bwMode="auto">
          <a:xfrm>
            <a:off x="11782531" y="0"/>
            <a:ext cx="406294"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1884104"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Oval 11"/>
          <p:cNvSpPr/>
          <p:nvPr/>
        </p:nvSpPr>
        <p:spPr>
          <a:xfrm>
            <a:off x="10872432" y="5715000"/>
            <a:ext cx="73133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10835866" y="5734050"/>
            <a:ext cx="812588" cy="521208"/>
          </a:xfrm>
          <a:prstGeom prst="rect">
            <a:avLst/>
          </a:prstGeom>
        </p:spPr>
        <p:txBody>
          <a:bodyPr vert="horz" anchor="ctr"/>
          <a:lstStyle>
            <a:lvl1pPr algn="ctr" eaLnBrk="1" latinLnBrk="0" hangingPunct="1">
              <a:defRPr kumimoji="0" sz="1400" b="1">
                <a:solidFill>
                  <a:srgbClr val="FFFFFF"/>
                </a:solidFill>
              </a:defRPr>
            </a:lvl1pPr>
          </a:lstStyle>
          <a:p>
            <a:fld id="{BDDBBF0F-AF0B-4D08-BDC7-ECC63A047B2D}" type="slidenum">
              <a:rPr lang="en-US" smtClean="0"/>
              <a:pPr/>
              <a:t>‹#›</a:t>
            </a:fld>
            <a:endParaRPr lang="en-US"/>
          </a:p>
        </p:txBody>
      </p:sp>
    </p:spTree>
    <p:extLst>
      <p:ext uri="{BB962C8B-B14F-4D97-AF65-F5344CB8AC3E}">
        <p14:creationId xmlns:p14="http://schemas.microsoft.com/office/powerpoint/2010/main" val="4104669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8.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s://www.theatlantic.com/national/archive/2013/05/what-we-mean-when-we-say-race-is-a-social-construct/27587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jpeg"/><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https://youtu.be/7M0du3lS7rA?t=12s" TargetMode="External"/><Relationship Id="rId5" Type="http://schemas.openxmlformats.org/officeDocument/2006/relationships/hyperlink" Target="https://www.youtube.com/watch?v=GNhcY6fTyBM" TargetMode="External"/><Relationship Id="rId6" Type="http://schemas.openxmlformats.org/officeDocument/2006/relationships/hyperlink" Target="https://www.youtube.com/watch?v=E-exB7xcPnQ" TargetMode="External"/><Relationship Id="rId7" Type="http://schemas.openxmlformats.org/officeDocument/2006/relationships/hyperlink" Target="http://ajph.aphapublications.org/doi/pdf/10.2105/AJPH.90.8.1212" TargetMode="External"/><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ajph.aphapublications.org/doi/pdf/10.2105/AJPH.2015.302706" TargetMode="External"/><Relationship Id="rId4" Type="http://schemas.openxmlformats.org/officeDocument/2006/relationships/hyperlink" Target="https://www.nytimes.com/2017/07/29/opinion/sunday/black-income-white-privilege.html" TargetMode="External"/><Relationship Id="rId5" Type="http://schemas.openxmlformats.org/officeDocument/2006/relationships/hyperlink" Target="http://gladwell.com/blink/blink-reading-guide-chapter-three/"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nchs/data/hus/hus15.pdf" TargetMode="External"/><Relationship Id="rId4" Type="http://schemas.openxmlformats.org/officeDocument/2006/relationships/hyperlink" Target="http://journals.plos.org/plosone/article?id=10.1371/journal.pone.0138511" TargetMode="External"/><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nehi.net/writable/publication_files/file/hphe_2014_2.pdf"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3" Type="http://schemas.openxmlformats.org/officeDocument/2006/relationships/hyperlink" Target="http://www.kff.org/disparities-policy/issue-brief/beyond-health-care-the-role-of-social-determinants-in-promoting-health-and-health-equity/"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ncbi.nlm.nih.gov/pubmed/27415443" TargetMode="Externa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ubmed/10073197/" TargetMode="External"/><Relationship Id="rId4" Type="http://schemas.openxmlformats.org/officeDocument/2006/relationships/hyperlink" Target="https://en.wikipedia.org/wiki/Cultural_humility" TargetMode="External"/><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mc/articles/PMC4269606/" TargetMode="External"/><Relationship Id="rId4" Type="http://schemas.openxmlformats.org/officeDocument/2006/relationships/hyperlink" Target="https://www.ncbi.nlm.nih.gov/pubmed/23953135"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a:t>
            </a:r>
            <a:br>
              <a:rPr lang="en-US" dirty="0" smtClean="0"/>
            </a:br>
            <a:r>
              <a:rPr lang="en-US" dirty="0" smtClean="0"/>
              <a:t>Structural Competency</a:t>
            </a:r>
            <a:endParaRPr lang="en-US" dirty="0"/>
          </a:p>
        </p:txBody>
      </p:sp>
      <p:sp>
        <p:nvSpPr>
          <p:cNvPr id="3" name="Subtitle 2"/>
          <p:cNvSpPr>
            <a:spLocks noGrp="1"/>
          </p:cNvSpPr>
          <p:nvPr>
            <p:ph type="subTitle" idx="1"/>
          </p:nvPr>
        </p:nvSpPr>
        <p:spPr/>
        <p:txBody>
          <a:bodyPr>
            <a:normAutofit lnSpcReduction="10000"/>
          </a:bodyPr>
          <a:lstStyle/>
          <a:p>
            <a:r>
              <a:rPr lang="en-US" dirty="0" smtClean="0"/>
              <a:t>For TUCCOM c/o 2020 on August 4, 2017</a:t>
            </a:r>
          </a:p>
          <a:p>
            <a:endParaRPr lang="en-US" dirty="0"/>
          </a:p>
          <a:p>
            <a:r>
              <a:rPr lang="en-US" dirty="0" smtClean="0"/>
              <a:t>By Matthew </a:t>
            </a:r>
            <a:r>
              <a:rPr lang="en-US" dirty="0" err="1" smtClean="0"/>
              <a:t>Musselman</a:t>
            </a:r>
            <a:r>
              <a:rPr lang="en-US" dirty="0" smtClean="0"/>
              <a:t> OMS III</a:t>
            </a:r>
            <a:endParaRPr lang="en-US" dirty="0"/>
          </a:p>
        </p:txBody>
      </p:sp>
      <p:sp>
        <p:nvSpPr>
          <p:cNvPr id="4" name="TextBox 3"/>
          <p:cNvSpPr txBox="1"/>
          <p:nvPr/>
        </p:nvSpPr>
        <p:spPr>
          <a:xfrm>
            <a:off x="7770812" y="304800"/>
            <a:ext cx="3657600" cy="424732"/>
          </a:xfrm>
          <a:prstGeom prst="rect">
            <a:avLst/>
          </a:prstGeom>
          <a:noFill/>
        </p:spPr>
        <p:txBody>
          <a:bodyPr wrap="square" rtlCol="0">
            <a:spAutoFit/>
          </a:bodyPr>
          <a:lstStyle/>
          <a:p>
            <a:pPr>
              <a:lnSpc>
                <a:spcPct val="90000"/>
              </a:lnSpc>
            </a:pPr>
            <a:r>
              <a:rPr lang="en-US" sz="2400" dirty="0" err="1" smtClean="0"/>
              <a:t>Socrative</a:t>
            </a:r>
            <a:r>
              <a:rPr lang="en-US" sz="2400" dirty="0" smtClean="0"/>
              <a:t>: tami101</a:t>
            </a:r>
            <a:endParaRPr lang="en-US" sz="2400" dirty="0"/>
          </a:p>
        </p:txBody>
      </p:sp>
      <p:sp>
        <p:nvSpPr>
          <p:cNvPr id="5" name="Rectangle 4"/>
          <p:cNvSpPr/>
          <p:nvPr/>
        </p:nvSpPr>
        <p:spPr>
          <a:xfrm>
            <a:off x="7576457" y="228600"/>
            <a:ext cx="2861355" cy="609600"/>
          </a:xfrm>
          <a:prstGeom prst="rect">
            <a:avLst/>
          </a:prstGeom>
          <a:noFill/>
          <a:ln w="762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OUR FIRST PATIENT CASE.</a:t>
            </a:r>
            <a:endParaRPr lang="en-US" dirty="0">
              <a:solidFill>
                <a:schemeClr val="tx1"/>
              </a:solidFill>
            </a:endParaRPr>
          </a:p>
        </p:txBody>
      </p:sp>
      <p:sp>
        <p:nvSpPr>
          <p:cNvPr id="3" name="Subtitle 2"/>
          <p:cNvSpPr>
            <a:spLocks noGrp="1"/>
          </p:cNvSpPr>
          <p:nvPr>
            <p:ph type="subTitle" idx="1"/>
          </p:nvPr>
        </p:nvSpPr>
        <p:spPr>
          <a:xfrm>
            <a:off x="5180012" y="6201229"/>
            <a:ext cx="8938472" cy="685800"/>
          </a:xfrm>
        </p:spPr>
        <p:txBody>
          <a:bodyPr/>
          <a:lstStyle/>
          <a:p>
            <a:r>
              <a:rPr lang="en-US" dirty="0" smtClean="0"/>
              <a:t>Zea Malawa, MD</a:t>
            </a:r>
          </a:p>
          <a:p>
            <a:endParaRPr lang="en-US" dirty="0"/>
          </a:p>
        </p:txBody>
      </p:sp>
      <p:sp>
        <p:nvSpPr>
          <p:cNvPr id="4" name="Rectangle 3"/>
          <p:cNvSpPr/>
          <p:nvPr/>
        </p:nvSpPr>
        <p:spPr>
          <a:xfrm>
            <a:off x="5180012" y="6016975"/>
            <a:ext cx="2564632"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7162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You are a Family Physician or Pediatrician in the Bay Area</a:t>
            </a:r>
            <a:endParaRPr lang="en-US" dirty="0"/>
          </a:p>
        </p:txBody>
      </p:sp>
      <p:sp>
        <p:nvSpPr>
          <p:cNvPr id="14" name="Content Placeholder 13"/>
          <p:cNvSpPr>
            <a:spLocks noGrp="1"/>
          </p:cNvSpPr>
          <p:nvPr>
            <p:ph idx="1"/>
          </p:nvPr>
        </p:nvSpPr>
        <p:spPr>
          <a:xfrm>
            <a:off x="1522414" y="1905000"/>
            <a:ext cx="9144000" cy="609600"/>
          </a:xfrm>
        </p:spPr>
        <p:txBody>
          <a:bodyPr>
            <a:normAutofit/>
          </a:bodyPr>
          <a:lstStyle/>
          <a:p>
            <a:r>
              <a:rPr lang="en-US" sz="2800" dirty="0" smtClean="0"/>
              <a:t>5 y/o male PMH asthma presents for SOB</a:t>
            </a:r>
          </a:p>
          <a:p>
            <a:pPr marL="0" indent="0">
              <a:buNone/>
            </a:pPr>
            <a:endParaRPr lang="en-US" sz="2800" dirty="0" smtClean="0"/>
          </a:p>
        </p:txBody>
      </p:sp>
      <p:pic>
        <p:nvPicPr>
          <p:cNvPr id="2" name="Picture 1"/>
          <p:cNvPicPr>
            <a:picLocks noChangeAspect="1"/>
          </p:cNvPicPr>
          <p:nvPr/>
        </p:nvPicPr>
        <p:blipFill>
          <a:blip r:embed="rId3"/>
          <a:stretch>
            <a:fillRect/>
          </a:stretch>
        </p:blipFill>
        <p:spPr>
          <a:xfrm>
            <a:off x="8317443" y="1295400"/>
            <a:ext cx="3866165" cy="3762375"/>
          </a:xfrm>
          <a:prstGeom prst="rect">
            <a:avLst/>
          </a:prstGeom>
        </p:spPr>
      </p:pic>
      <p:sp>
        <p:nvSpPr>
          <p:cNvPr id="3" name="TextBox 2"/>
          <p:cNvSpPr txBox="1"/>
          <p:nvPr/>
        </p:nvSpPr>
        <p:spPr>
          <a:xfrm>
            <a:off x="1522414" y="2819400"/>
            <a:ext cx="6629398"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t>Third time coming in with this </a:t>
            </a:r>
            <a:r>
              <a:rPr lang="en-US" sz="2800" dirty="0" smtClean="0"/>
              <a:t>complaint</a:t>
            </a:r>
            <a:endParaRPr lang="en-US" sz="2800" dirty="0"/>
          </a:p>
        </p:txBody>
      </p:sp>
      <p:sp>
        <p:nvSpPr>
          <p:cNvPr id="4" name="TextBox 3"/>
          <p:cNvSpPr txBox="1"/>
          <p:nvPr/>
        </p:nvSpPr>
        <p:spPr>
          <a:xfrm>
            <a:off x="1509181" y="3647420"/>
            <a:ext cx="6642631"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Previously given SABA, then low-dose </a:t>
            </a:r>
            <a:r>
              <a:rPr lang="en-US" sz="2800" dirty="0" smtClean="0"/>
              <a:t>ICS. Temporary improvement only.</a:t>
            </a:r>
            <a:endParaRPr lang="en-US" sz="2800" dirty="0"/>
          </a:p>
        </p:txBody>
      </p:sp>
      <p:sp>
        <p:nvSpPr>
          <p:cNvPr id="5" name="Rectangle 4"/>
          <p:cNvSpPr/>
          <p:nvPr/>
        </p:nvSpPr>
        <p:spPr>
          <a:xfrm>
            <a:off x="1509181" y="4983865"/>
            <a:ext cx="9570129" cy="523220"/>
          </a:xfrm>
          <a:prstGeom prst="rect">
            <a:avLst/>
          </a:prstGeom>
        </p:spPr>
        <p:txBody>
          <a:bodyPr wrap="square">
            <a:spAutoFit/>
          </a:bodyPr>
          <a:lstStyle/>
          <a:p>
            <a:pPr marL="457200" indent="-457200">
              <a:buFont typeface="Arial" panose="020B0604020202020204" pitchFamily="34" charset="0"/>
              <a:buChar char="•"/>
            </a:pPr>
            <a:r>
              <a:rPr lang="en-US" sz="2800" dirty="0" smtClean="0"/>
              <a:t>You </a:t>
            </a:r>
            <a:r>
              <a:rPr lang="en-US" sz="2800" dirty="0"/>
              <a:t>Rx medium-dose ICS + </a:t>
            </a:r>
            <a:r>
              <a:rPr lang="en-US" sz="2800" dirty="0" smtClean="0"/>
              <a:t>LABA &amp; refer </a:t>
            </a:r>
            <a:r>
              <a:rPr lang="en-US" sz="2800" dirty="0"/>
              <a:t>to Pulmonology</a:t>
            </a:r>
          </a:p>
        </p:txBody>
      </p:sp>
      <p:sp>
        <p:nvSpPr>
          <p:cNvPr id="8" name="Rectangle 7"/>
          <p:cNvSpPr/>
          <p:nvPr/>
        </p:nvSpPr>
        <p:spPr>
          <a:xfrm>
            <a:off x="1553483" y="5889424"/>
            <a:ext cx="9570129" cy="954107"/>
          </a:xfrm>
          <a:prstGeom prst="rect">
            <a:avLst/>
          </a:prstGeom>
        </p:spPr>
        <p:txBody>
          <a:bodyPr wrap="square">
            <a:spAutoFit/>
          </a:bodyPr>
          <a:lstStyle/>
          <a:p>
            <a:r>
              <a:rPr lang="en-US" sz="2800" dirty="0" smtClean="0">
                <a:sym typeface="Wingdings" panose="05000000000000000000" pitchFamily="2" charset="2"/>
              </a:rPr>
              <a:t> What may be going on </a:t>
            </a:r>
            <a:r>
              <a:rPr lang="en-US" sz="2800" u="sng" dirty="0" smtClean="0">
                <a:sym typeface="Wingdings" panose="05000000000000000000" pitchFamily="2" charset="2"/>
              </a:rPr>
              <a:t>STRUCTURALLY</a:t>
            </a:r>
            <a:r>
              <a:rPr lang="en-US" sz="2800" dirty="0" smtClean="0">
                <a:sym typeface="Wingdings" panose="05000000000000000000" pitchFamily="2" charset="2"/>
              </a:rPr>
              <a:t> to cause our patient to have this problem? </a:t>
            </a:r>
            <a:r>
              <a:rPr lang="en-US" sz="2000" i="1" dirty="0" smtClean="0">
                <a:sym typeface="Wingdings" panose="05000000000000000000" pitchFamily="2" charset="2"/>
              </a:rPr>
              <a:t>*discuss while answering on </a:t>
            </a:r>
            <a:r>
              <a:rPr lang="en-US" sz="2000" i="1" dirty="0" err="1" smtClean="0">
                <a:sym typeface="Wingdings" panose="05000000000000000000" pitchFamily="2" charset="2"/>
              </a:rPr>
              <a:t>Socrative</a:t>
            </a:r>
            <a:endParaRPr lang="en-US" sz="2000" i="1" dirty="0"/>
          </a:p>
        </p:txBody>
      </p:sp>
      <p:sp>
        <p:nvSpPr>
          <p:cNvPr id="6" name="Rectangle 5"/>
          <p:cNvSpPr/>
          <p:nvPr/>
        </p:nvSpPr>
        <p:spPr>
          <a:xfrm>
            <a:off x="1217612" y="5889424"/>
            <a:ext cx="10439400" cy="887135"/>
          </a:xfrm>
          <a:prstGeom prst="rect">
            <a:avLst/>
          </a:prstGeom>
          <a:noFill/>
          <a:ln w="571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44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 grpId="0"/>
      <p:bldP spid="4" grpId="0"/>
      <p:bldP spid="5" grpId="0"/>
      <p:bldP spid="8"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“Ben”</a:t>
            </a:r>
            <a:endParaRPr lang="en-US" dirty="0"/>
          </a:p>
        </p:txBody>
      </p:sp>
      <p:sp>
        <p:nvSpPr>
          <p:cNvPr id="5" name="Content Placeholder 4"/>
          <p:cNvSpPr>
            <a:spLocks noGrp="1"/>
          </p:cNvSpPr>
          <p:nvPr>
            <p:ph sz="quarter" idx="2"/>
          </p:nvPr>
        </p:nvSpPr>
        <p:spPr>
          <a:xfrm>
            <a:off x="4951412" y="1828800"/>
            <a:ext cx="5486400" cy="4800600"/>
          </a:xfrm>
        </p:spPr>
        <p:txBody>
          <a:bodyPr>
            <a:normAutofit fontScale="85000" lnSpcReduction="20000"/>
          </a:bodyPr>
          <a:lstStyle/>
          <a:p>
            <a:r>
              <a:rPr lang="en-US" dirty="0" smtClean="0"/>
              <a:t>Ben is a 6 yr old African American boy</a:t>
            </a:r>
          </a:p>
          <a:p>
            <a:endParaRPr lang="en-US" dirty="0" smtClean="0"/>
          </a:p>
          <a:p>
            <a:r>
              <a:rPr lang="en-US" dirty="0" smtClean="0"/>
              <a:t>Ben lives in the Bayview area of SF with his parents and grandmother</a:t>
            </a:r>
          </a:p>
          <a:p>
            <a:endParaRPr lang="en-US" dirty="0" smtClean="0"/>
          </a:p>
          <a:p>
            <a:r>
              <a:rPr lang="en-US" dirty="0" smtClean="0"/>
              <a:t>Ben’s family is very worried because Ben has asthma which has been hard to control</a:t>
            </a:r>
          </a:p>
          <a:p>
            <a:endParaRPr lang="en-US" dirty="0" smtClean="0"/>
          </a:p>
          <a:p>
            <a:r>
              <a:rPr lang="en-US" dirty="0" smtClean="0"/>
              <a:t>Every 3 months, Ben’s mother misses work to take him to the pulmonologist.  On the bus, it takes 1.5 hours in either direction to get there.</a:t>
            </a:r>
            <a:endParaRPr lang="en-US" dirty="0"/>
          </a:p>
        </p:txBody>
      </p:sp>
      <p:pic>
        <p:nvPicPr>
          <p:cNvPr id="23554" name="Picture 2" descr="https://s-media-cache-ak0.pinimg.com/236x/40/5f/42/405f4271c9989d7dd25fa1085e18fb6f.jpg"/>
          <p:cNvPicPr>
            <a:picLocks noChangeAspect="1" noChangeArrowheads="1"/>
          </p:cNvPicPr>
          <p:nvPr/>
        </p:nvPicPr>
        <p:blipFill>
          <a:blip r:embed="rId2" cstate="print"/>
          <a:srcRect/>
          <a:stretch>
            <a:fillRect/>
          </a:stretch>
        </p:blipFill>
        <p:spPr bwMode="auto">
          <a:xfrm>
            <a:off x="1979612" y="2590800"/>
            <a:ext cx="2514600" cy="2930148"/>
          </a:xfrm>
          <a:prstGeom prst="rect">
            <a:avLst/>
          </a:prstGeom>
          <a:noFill/>
        </p:spPr>
      </p:pic>
    </p:spTree>
    <p:extLst>
      <p:ext uri="{BB962C8B-B14F-4D97-AF65-F5344CB8AC3E}">
        <p14:creationId xmlns:p14="http://schemas.microsoft.com/office/powerpoint/2010/main" val="5183552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doctor on the phone"/>
          <p:cNvPicPr>
            <a:picLocks noChangeAspect="1" noChangeArrowheads="1"/>
          </p:cNvPicPr>
          <p:nvPr/>
        </p:nvPicPr>
        <p:blipFill>
          <a:blip r:embed="rId2" cstate="print"/>
          <a:srcRect/>
          <a:stretch>
            <a:fillRect/>
          </a:stretch>
        </p:blipFill>
        <p:spPr bwMode="auto">
          <a:xfrm>
            <a:off x="2055812" y="4044590"/>
            <a:ext cx="2590800" cy="2488980"/>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1827212" y="228600"/>
            <a:ext cx="2362200" cy="2895600"/>
          </a:xfrm>
          <a:prstGeom prst="wedgeRoundRectCallout">
            <a:avLst>
              <a:gd name="adj1" fmla="val -21449"/>
              <a:gd name="adj2" fmla="val 7275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rPr>
              <a:t>I was calling to let you know that I have admitted your patient Ben for an asthma exacerbation…</a:t>
            </a:r>
          </a:p>
        </p:txBody>
      </p:sp>
      <p:sp>
        <p:nvSpPr>
          <p:cNvPr id="6" name="Rounded Rectangular Callout 5"/>
          <p:cNvSpPr/>
          <p:nvPr/>
        </p:nvSpPr>
        <p:spPr>
          <a:xfrm>
            <a:off x="4646612" y="381000"/>
            <a:ext cx="3352800" cy="2286000"/>
          </a:xfrm>
          <a:prstGeom prst="wedgeRoundRectCallout">
            <a:avLst>
              <a:gd name="adj1" fmla="val -47295"/>
              <a:gd name="adj2" fmla="val 8593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rPr>
              <a:t>His parents did not pick up his controller med refill last week and he’s missed a lot of school recently because of wheezing.</a:t>
            </a:r>
          </a:p>
        </p:txBody>
      </p:sp>
      <p:sp>
        <p:nvSpPr>
          <p:cNvPr id="7" name="Rounded Rectangular Callout 6"/>
          <p:cNvSpPr/>
          <p:nvPr/>
        </p:nvSpPr>
        <p:spPr>
          <a:xfrm>
            <a:off x="6399212" y="2971800"/>
            <a:ext cx="3352800" cy="1371600"/>
          </a:xfrm>
          <a:prstGeom prst="wedgeRoundRectCallout">
            <a:avLst>
              <a:gd name="adj1" fmla="val -81715"/>
              <a:gd name="adj2" fmla="val 3338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rPr>
              <a:t>His father was arrested last month for drugs!</a:t>
            </a:r>
          </a:p>
        </p:txBody>
      </p:sp>
      <p:sp>
        <p:nvSpPr>
          <p:cNvPr id="8" name="Rounded Rectangular Callout 7"/>
          <p:cNvSpPr/>
          <p:nvPr/>
        </p:nvSpPr>
        <p:spPr>
          <a:xfrm>
            <a:off x="6094412" y="4800600"/>
            <a:ext cx="3581400" cy="1905000"/>
          </a:xfrm>
          <a:prstGeom prst="wedgeRoundRectCallout">
            <a:avLst>
              <a:gd name="adj1" fmla="val -79191"/>
              <a:gd name="adj2" fmla="val 154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rPr>
              <a:t>I called CPS.  These parents need to learn to get serious about their son’s health.</a:t>
            </a:r>
          </a:p>
        </p:txBody>
      </p:sp>
    </p:spTree>
    <p:extLst>
      <p:ext uri="{BB962C8B-B14F-4D97-AF65-F5344CB8AC3E}">
        <p14:creationId xmlns:p14="http://schemas.microsoft.com/office/powerpoint/2010/main" val="1448636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228600"/>
            <a:ext cx="8382000" cy="990600"/>
          </a:xfrm>
        </p:spPr>
        <p:txBody>
          <a:bodyPr>
            <a:normAutofit/>
          </a:bodyPr>
          <a:lstStyle/>
          <a:p>
            <a:r>
              <a:rPr lang="en-US" b="1" dirty="0" smtClean="0"/>
              <a:t>What if the pulmonologist knew…</a:t>
            </a:r>
            <a:endParaRPr lang="en-US" b="1" dirty="0"/>
          </a:p>
        </p:txBody>
      </p:sp>
      <p:pic>
        <p:nvPicPr>
          <p:cNvPr id="16386" name="Picture 2" descr="https://d2v9y0dukr6mq2.cloudfront.net/video/thumbnail/kG-5Wkc/black-woman-talking-on-phone_ekeaxklg__S0000.jpg"/>
          <p:cNvPicPr>
            <a:picLocks noChangeAspect="1" noChangeArrowheads="1"/>
          </p:cNvPicPr>
          <p:nvPr/>
        </p:nvPicPr>
        <p:blipFill>
          <a:blip r:embed="rId2" cstate="print"/>
          <a:srcRect l="5975" r="30297"/>
          <a:stretch>
            <a:fillRect/>
          </a:stretch>
        </p:blipFill>
        <p:spPr bwMode="auto">
          <a:xfrm>
            <a:off x="1731640" y="4191000"/>
            <a:ext cx="2686373" cy="2476500"/>
          </a:xfrm>
          <a:prstGeom prst="rect">
            <a:avLst/>
          </a:prstGeom>
          <a:ln>
            <a:noFill/>
          </a:ln>
          <a:effectLst>
            <a:outerShdw blurRad="292100" dist="139700" dir="2700000" algn="tl" rotWithShape="0">
              <a:srgbClr val="333333">
                <a:alpha val="65000"/>
              </a:srgbClr>
            </a:outerShdw>
          </a:effectLst>
        </p:spPr>
      </p:pic>
      <p:sp>
        <p:nvSpPr>
          <p:cNvPr id="4" name="Rounded Rectangular Callout 3"/>
          <p:cNvSpPr/>
          <p:nvPr/>
        </p:nvSpPr>
        <p:spPr>
          <a:xfrm>
            <a:off x="1827212" y="1676400"/>
            <a:ext cx="2286000" cy="1981200"/>
          </a:xfrm>
          <a:prstGeom prst="wedgeRoundRectCallout">
            <a:avLst>
              <a:gd name="adj1" fmla="val -14064"/>
              <a:gd name="adj2" fmla="val 65341"/>
              <a:gd name="adj3" fmla="val 16667"/>
            </a:avLst>
          </a:prstGeom>
          <a:solidFill>
            <a:srgbClr val="DAECD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black"/>
                </a:solidFill>
              </a:rPr>
              <a:t>I</a:t>
            </a:r>
            <a:r>
              <a:rPr lang="en-US" sz="2400" b="1" dirty="0">
                <a:solidFill>
                  <a:prstClr val="black"/>
                </a:solidFill>
              </a:rPr>
              <a:t> cannot afford to pick up his refill until I get paid next week.</a:t>
            </a:r>
          </a:p>
        </p:txBody>
      </p:sp>
      <p:sp>
        <p:nvSpPr>
          <p:cNvPr id="5" name="Rectangle 4"/>
          <p:cNvSpPr/>
          <p:nvPr/>
        </p:nvSpPr>
        <p:spPr>
          <a:xfrm>
            <a:off x="5332412" y="2133601"/>
            <a:ext cx="4572000" cy="3323987"/>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dirty="0">
                <a:solidFill>
                  <a:prstClr val="black"/>
                </a:solidFill>
              </a:rPr>
              <a:t>Median incomes for Blacks in San Francisco is $27,000 compared with $89,000 for Whites, a disparity twice as large as the national average. </a:t>
            </a:r>
          </a:p>
          <a:p>
            <a:r>
              <a:rPr lang="en-US" dirty="0">
                <a:solidFill>
                  <a:prstClr val="black"/>
                </a:solidFill>
              </a:rPr>
              <a:t>(New York Times, 2016)</a:t>
            </a:r>
          </a:p>
        </p:txBody>
      </p:sp>
    </p:spTree>
    <p:extLst>
      <p:ext uri="{BB962C8B-B14F-4D97-AF65-F5344CB8AC3E}">
        <p14:creationId xmlns:p14="http://schemas.microsoft.com/office/powerpoint/2010/main" val="2047571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d2v9y0dukr6mq2.cloudfront.net/video/thumbnail/kG-5Wkc/black-woman-talking-on-phone_ekeaxklg__S0000.jpg"/>
          <p:cNvPicPr>
            <a:picLocks noChangeAspect="1" noChangeArrowheads="1"/>
          </p:cNvPicPr>
          <p:nvPr/>
        </p:nvPicPr>
        <p:blipFill>
          <a:blip r:embed="rId2" cstate="print"/>
          <a:srcRect l="5975" r="30297"/>
          <a:stretch>
            <a:fillRect/>
          </a:stretch>
        </p:blipFill>
        <p:spPr bwMode="auto">
          <a:xfrm>
            <a:off x="1731640" y="4191000"/>
            <a:ext cx="2686373" cy="2476500"/>
          </a:xfrm>
          <a:prstGeom prst="rect">
            <a:avLst/>
          </a:prstGeom>
          <a:ln>
            <a:noFill/>
          </a:ln>
          <a:effectLst>
            <a:outerShdw blurRad="292100" dist="139700" dir="2700000" algn="tl" rotWithShape="0">
              <a:srgbClr val="333333">
                <a:alpha val="65000"/>
              </a:srgbClr>
            </a:outerShdw>
          </a:effectLst>
        </p:spPr>
      </p:pic>
      <p:sp>
        <p:nvSpPr>
          <p:cNvPr id="4" name="Rounded Rectangular Callout 3"/>
          <p:cNvSpPr/>
          <p:nvPr/>
        </p:nvSpPr>
        <p:spPr>
          <a:xfrm>
            <a:off x="1827212" y="1371600"/>
            <a:ext cx="2971800" cy="1981200"/>
          </a:xfrm>
          <a:prstGeom prst="wedgeRoundRectCallout">
            <a:avLst>
              <a:gd name="adj1" fmla="val -22064"/>
              <a:gd name="adj2" fmla="val 80962"/>
              <a:gd name="adj3" fmla="val 16667"/>
            </a:avLst>
          </a:prstGeom>
          <a:solidFill>
            <a:srgbClr val="DAECD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rPr>
              <a:t>I usually give him his medicine everyday but he still can’t stop wheezing.  </a:t>
            </a:r>
          </a:p>
        </p:txBody>
      </p:sp>
      <p:sp>
        <p:nvSpPr>
          <p:cNvPr id="5" name="Rectangle 4"/>
          <p:cNvSpPr/>
          <p:nvPr/>
        </p:nvSpPr>
        <p:spPr>
          <a:xfrm>
            <a:off x="5332412" y="1066800"/>
            <a:ext cx="4876800" cy="4647426"/>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a:spAutoFit/>
          </a:bodyPr>
          <a:lstStyle/>
          <a:p>
            <a:pPr>
              <a:buFontTx/>
              <a:buChar char="-"/>
            </a:pPr>
            <a:r>
              <a:rPr lang="en-US" sz="3000" dirty="0">
                <a:solidFill>
                  <a:prstClr val="black"/>
                </a:solidFill>
              </a:rPr>
              <a:t>The Bayview district has more Black residents than any other SF neighborhood.</a:t>
            </a:r>
          </a:p>
          <a:p>
            <a:r>
              <a:rPr lang="en-US" dirty="0">
                <a:solidFill>
                  <a:prstClr val="black"/>
                </a:solidFill>
              </a:rPr>
              <a:t>(City-data.com)</a:t>
            </a:r>
          </a:p>
          <a:p>
            <a:endParaRPr lang="en-US" dirty="0">
              <a:solidFill>
                <a:prstClr val="black"/>
              </a:solidFill>
            </a:endParaRPr>
          </a:p>
          <a:p>
            <a:pPr>
              <a:buFontTx/>
              <a:buChar char="-"/>
            </a:pPr>
            <a:r>
              <a:rPr lang="en-US" sz="3200" dirty="0">
                <a:solidFill>
                  <a:prstClr val="black"/>
                </a:solidFill>
              </a:rPr>
              <a:t> </a:t>
            </a:r>
            <a:r>
              <a:rPr lang="en-US" sz="3000" dirty="0">
                <a:solidFill>
                  <a:prstClr val="black"/>
                </a:solidFill>
              </a:rPr>
              <a:t>Because of it’s proximity to freeways and industrial sites, it has the highest concentration of air and surface pollutants in SF.</a:t>
            </a:r>
          </a:p>
          <a:p>
            <a:r>
              <a:rPr lang="en-US" dirty="0">
                <a:solidFill>
                  <a:prstClr val="black"/>
                </a:solidFill>
              </a:rPr>
              <a:t>(Environmental Defense Scorecard, 2005)</a:t>
            </a:r>
          </a:p>
        </p:txBody>
      </p:sp>
    </p:spTree>
    <p:extLst>
      <p:ext uri="{BB962C8B-B14F-4D97-AF65-F5344CB8AC3E}">
        <p14:creationId xmlns:p14="http://schemas.microsoft.com/office/powerpoint/2010/main" val="30252133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d2v9y0dukr6mq2.cloudfront.net/video/thumbnail/kG-5Wkc/black-woman-talking-on-phone_ekeaxklg__S0000.jpg"/>
          <p:cNvPicPr>
            <a:picLocks noChangeAspect="1" noChangeArrowheads="1"/>
          </p:cNvPicPr>
          <p:nvPr/>
        </p:nvPicPr>
        <p:blipFill>
          <a:blip r:embed="rId2" cstate="print"/>
          <a:srcRect l="5975" r="30297"/>
          <a:stretch>
            <a:fillRect/>
          </a:stretch>
        </p:blipFill>
        <p:spPr bwMode="auto">
          <a:xfrm>
            <a:off x="1731640" y="4191000"/>
            <a:ext cx="2686373" cy="2476500"/>
          </a:xfrm>
          <a:prstGeom prst="rect">
            <a:avLst/>
          </a:prstGeom>
          <a:ln>
            <a:noFill/>
          </a:ln>
          <a:effectLst>
            <a:outerShdw blurRad="292100" dist="139700" dir="2700000" algn="tl" rotWithShape="0">
              <a:srgbClr val="333333">
                <a:alpha val="65000"/>
              </a:srgbClr>
            </a:outerShdw>
          </a:effectLst>
        </p:spPr>
      </p:pic>
      <p:sp>
        <p:nvSpPr>
          <p:cNvPr id="4" name="Rounded Rectangular Callout 3"/>
          <p:cNvSpPr/>
          <p:nvPr/>
        </p:nvSpPr>
        <p:spPr>
          <a:xfrm>
            <a:off x="1751012" y="1219200"/>
            <a:ext cx="2819400" cy="1981200"/>
          </a:xfrm>
          <a:prstGeom prst="wedgeRoundRectCallout">
            <a:avLst>
              <a:gd name="adj1" fmla="val -12085"/>
              <a:gd name="adj2" fmla="val 77412"/>
              <a:gd name="adj3" fmla="val 16667"/>
            </a:avLst>
          </a:prstGeom>
          <a:solidFill>
            <a:srgbClr val="DAECD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rPr>
              <a:t>His father just had a little weed in his pocket.  The police are always harassing us.</a:t>
            </a:r>
          </a:p>
        </p:txBody>
      </p:sp>
      <p:pic>
        <p:nvPicPr>
          <p:cNvPr id="6" name="Content Placeholder 3" descr="who smokes more pot.jpg"/>
          <p:cNvPicPr>
            <a:picLocks noChangeAspect="1"/>
          </p:cNvPicPr>
          <p:nvPr/>
        </p:nvPicPr>
        <p:blipFill>
          <a:blip r:embed="rId3" cstate="print"/>
          <a:srcRect l="1471" r="2941" b="14209"/>
          <a:stretch>
            <a:fillRect/>
          </a:stretch>
        </p:blipFill>
        <p:spPr>
          <a:xfrm>
            <a:off x="4951412" y="609600"/>
            <a:ext cx="5334000" cy="2743200"/>
          </a:xfrm>
          <a:prstGeom prst="rect">
            <a:avLst/>
          </a:prstGeom>
          <a:ln>
            <a:noFill/>
          </a:ln>
          <a:effectLst>
            <a:outerShdw blurRad="292100" dist="139700" dir="2700000" algn="tl" rotWithShape="0">
              <a:srgbClr val="333333">
                <a:alpha val="65000"/>
              </a:srgbClr>
            </a:outerShdw>
          </a:effectLst>
        </p:spPr>
      </p:pic>
      <p:pic>
        <p:nvPicPr>
          <p:cNvPr id="7" name="Picture 6" descr="marijuana arrests.jpg"/>
          <p:cNvPicPr>
            <a:picLocks noChangeAspect="1"/>
          </p:cNvPicPr>
          <p:nvPr/>
        </p:nvPicPr>
        <p:blipFill>
          <a:blip r:embed="rId4" cstate="print"/>
          <a:srcRect l="2432" t="4405" r="3851" b="16296"/>
          <a:stretch>
            <a:fillRect/>
          </a:stretch>
        </p:blipFill>
        <p:spPr>
          <a:xfrm>
            <a:off x="4951412" y="3810000"/>
            <a:ext cx="5334000"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43504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d2v9y0dukr6mq2.cloudfront.net/video/thumbnail/kG-5Wkc/black-woman-talking-on-phone_ekeaxklg__S0000.jpg"/>
          <p:cNvPicPr>
            <a:picLocks noChangeAspect="1" noChangeArrowheads="1"/>
          </p:cNvPicPr>
          <p:nvPr/>
        </p:nvPicPr>
        <p:blipFill>
          <a:blip r:embed="rId3" cstate="print"/>
          <a:srcRect l="5975" r="30297"/>
          <a:stretch>
            <a:fillRect/>
          </a:stretch>
        </p:blipFill>
        <p:spPr bwMode="auto">
          <a:xfrm>
            <a:off x="1731640" y="4191000"/>
            <a:ext cx="2686373" cy="2476500"/>
          </a:xfrm>
          <a:prstGeom prst="rect">
            <a:avLst/>
          </a:prstGeom>
          <a:ln>
            <a:noFill/>
          </a:ln>
          <a:effectLst>
            <a:outerShdw blurRad="292100" dist="139700" dir="2700000" algn="tl" rotWithShape="0">
              <a:srgbClr val="333333">
                <a:alpha val="65000"/>
              </a:srgbClr>
            </a:outerShdw>
          </a:effectLst>
        </p:spPr>
      </p:pic>
      <p:sp>
        <p:nvSpPr>
          <p:cNvPr id="4" name="Rounded Rectangular Callout 3"/>
          <p:cNvSpPr/>
          <p:nvPr/>
        </p:nvSpPr>
        <p:spPr>
          <a:xfrm>
            <a:off x="1827212" y="1143000"/>
            <a:ext cx="2971800" cy="2209800"/>
          </a:xfrm>
          <a:prstGeom prst="wedgeRoundRectCallout">
            <a:avLst>
              <a:gd name="adj1" fmla="val -20644"/>
              <a:gd name="adj2" fmla="val 68548"/>
              <a:gd name="adj3" fmla="val 16667"/>
            </a:avLst>
          </a:prstGeom>
          <a:solidFill>
            <a:srgbClr val="DAECD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rPr>
              <a:t>I cannot believe that doctor called CPS on us.  I don’t want to bring my son to her any more.</a:t>
            </a:r>
          </a:p>
        </p:txBody>
      </p:sp>
      <p:sp>
        <p:nvSpPr>
          <p:cNvPr id="5" name="Rectangle 4"/>
          <p:cNvSpPr/>
          <p:nvPr/>
        </p:nvSpPr>
        <p:spPr>
          <a:xfrm>
            <a:off x="5256212" y="1066801"/>
            <a:ext cx="5029200" cy="4739759"/>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a:spAutoFit/>
          </a:bodyPr>
          <a:lstStyle/>
          <a:p>
            <a:pPr>
              <a:buFontTx/>
              <a:buChar char="-"/>
            </a:pPr>
            <a:r>
              <a:rPr lang="en-US" sz="3000" dirty="0">
                <a:solidFill>
                  <a:prstClr val="black"/>
                </a:solidFill>
              </a:rPr>
              <a:t>Black children are 3 times more likely to enter foster care compared to white families with the same characteristics.</a:t>
            </a:r>
          </a:p>
          <a:p>
            <a:r>
              <a:rPr lang="en-US" sz="3000" dirty="0">
                <a:solidFill>
                  <a:prstClr val="black"/>
                </a:solidFill>
              </a:rPr>
              <a:t> </a:t>
            </a:r>
          </a:p>
          <a:p>
            <a:pPr>
              <a:buFontTx/>
              <a:buChar char="-"/>
            </a:pPr>
            <a:r>
              <a:rPr lang="en-US" sz="3000" dirty="0">
                <a:solidFill>
                  <a:prstClr val="black"/>
                </a:solidFill>
              </a:rPr>
              <a:t>Families of color receive fewer services than White families do and  experience lower rates of reunification.</a:t>
            </a:r>
          </a:p>
          <a:p>
            <a:r>
              <a:rPr lang="en-US" sz="1600" dirty="0">
                <a:solidFill>
                  <a:prstClr val="black"/>
                </a:solidFill>
              </a:rPr>
              <a:t>(Annie E Casey Foundation.  Report: </a:t>
            </a:r>
            <a:r>
              <a:rPr lang="en-US" sz="1600" b="1" dirty="0">
                <a:solidFill>
                  <a:prstClr val="black"/>
                </a:solidFill>
              </a:rPr>
              <a:t>Race Matters: Unequal Opportunity within the Child Welfare System, </a:t>
            </a:r>
            <a:r>
              <a:rPr lang="en-US" sz="1600" dirty="0">
                <a:solidFill>
                  <a:prstClr val="black"/>
                </a:solidFill>
              </a:rPr>
              <a:t>2006)</a:t>
            </a:r>
            <a:endParaRPr lang="en-US" sz="1600" b="1" dirty="0">
              <a:solidFill>
                <a:prstClr val="black"/>
              </a:solidFill>
            </a:endParaRPr>
          </a:p>
        </p:txBody>
      </p:sp>
    </p:spTree>
    <p:extLst>
      <p:ext uri="{BB962C8B-B14F-4D97-AF65-F5344CB8AC3E}">
        <p14:creationId xmlns:p14="http://schemas.microsoft.com/office/powerpoint/2010/main" val="33773847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medlineplus.gov/magazine/issues/fall07/images/asthma09_larger.jpg"/>
          <p:cNvPicPr>
            <a:picLocks noChangeAspect="1" noChangeArrowheads="1"/>
          </p:cNvPicPr>
          <p:nvPr/>
        </p:nvPicPr>
        <p:blipFill>
          <a:blip r:embed="rId3" cstate="print"/>
          <a:srcRect/>
          <a:stretch>
            <a:fillRect/>
          </a:stretch>
        </p:blipFill>
        <p:spPr bwMode="auto">
          <a:xfrm>
            <a:off x="2360612" y="990600"/>
            <a:ext cx="7476498" cy="5029200"/>
          </a:xfrm>
          <a:prstGeom prst="rect">
            <a:avLst/>
          </a:prstGeom>
          <a:ln w="127000" cap="sq">
            <a:solidFill>
              <a:srgbClr val="0070C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903235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racism affected Ben’s health?</a:t>
            </a:r>
            <a:endParaRPr lang="en-US" dirty="0"/>
          </a:p>
        </p:txBody>
      </p:sp>
      <p:sp>
        <p:nvSpPr>
          <p:cNvPr id="3" name="Text Placeholder 2"/>
          <p:cNvSpPr>
            <a:spLocks noGrp="1"/>
          </p:cNvSpPr>
          <p:nvPr>
            <p:ph type="body" idx="1"/>
          </p:nvPr>
        </p:nvSpPr>
        <p:spPr/>
        <p:txBody>
          <a:bodyPr>
            <a:normAutofit lnSpcReduction="10000"/>
          </a:bodyPr>
          <a:lstStyle/>
          <a:p>
            <a:r>
              <a:rPr lang="en-US" dirty="0" smtClean="0"/>
              <a:t>PARTNER UP </a:t>
            </a:r>
          </a:p>
          <a:p>
            <a:endParaRPr lang="en-US" dirty="0" smtClean="0"/>
          </a:p>
          <a:p>
            <a:r>
              <a:rPr lang="en-US" dirty="0" smtClean="0"/>
              <a:t>And answer in </a:t>
            </a:r>
            <a:r>
              <a:rPr lang="en-US" dirty="0" err="1" smtClean="0"/>
              <a:t>Socrative</a:t>
            </a:r>
            <a:r>
              <a:rPr lang="en-US" dirty="0" smtClean="0"/>
              <a:t>: </a:t>
            </a:r>
            <a:r>
              <a:rPr lang="en-US" b="1" u="sng" dirty="0" smtClean="0"/>
              <a:t>tami101</a:t>
            </a:r>
            <a:endParaRPr lang="en-US" b="1" u="sng" dirty="0"/>
          </a:p>
        </p:txBody>
      </p:sp>
    </p:spTree>
    <p:extLst>
      <p:ext uri="{BB962C8B-B14F-4D97-AF65-F5344CB8AC3E}">
        <p14:creationId xmlns:p14="http://schemas.microsoft.com/office/powerpoint/2010/main" val="379142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Check...</a:t>
            </a:r>
            <a:br>
              <a:rPr lang="en-US" dirty="0" smtClean="0"/>
            </a:br>
            <a:r>
              <a:rPr lang="en-US" dirty="0" smtClean="0"/>
              <a:t>What are we talking about?</a:t>
            </a:r>
            <a:endParaRPr lang="en-US" dirty="0"/>
          </a:p>
        </p:txBody>
      </p:sp>
      <p:sp>
        <p:nvSpPr>
          <p:cNvPr id="3" name="Text Placeholder 2"/>
          <p:cNvSpPr>
            <a:spLocks noGrp="1"/>
          </p:cNvSpPr>
          <p:nvPr>
            <p:ph type="body" idx="1"/>
          </p:nvPr>
        </p:nvSpPr>
        <p:spPr/>
        <p:txBody>
          <a:bodyPr/>
          <a:lstStyle/>
          <a:p>
            <a:r>
              <a:rPr lang="en-US" dirty="0" smtClean="0"/>
              <a:t>Need a “shared language” to identify how </a:t>
            </a:r>
            <a:r>
              <a:rPr lang="en-US" u="sng" dirty="0" smtClean="0"/>
              <a:t>structures</a:t>
            </a:r>
            <a:r>
              <a:rPr lang="en-US" dirty="0" smtClean="0"/>
              <a:t> affect </a:t>
            </a:r>
            <a:r>
              <a:rPr lang="en-US" u="sng" dirty="0" smtClean="0"/>
              <a:t>health</a:t>
            </a:r>
            <a:endParaRPr lang="en-US" u="sng" dirty="0"/>
          </a:p>
        </p:txBody>
      </p:sp>
      <p:sp>
        <p:nvSpPr>
          <p:cNvPr id="4" name="Freeform 3"/>
          <p:cNvSpPr/>
          <p:nvPr/>
        </p:nvSpPr>
        <p:spPr>
          <a:xfrm>
            <a:off x="7576457" y="5510928"/>
            <a:ext cx="2119086" cy="1005986"/>
          </a:xfrm>
          <a:custGeom>
            <a:avLst/>
            <a:gdLst>
              <a:gd name="connsiteX0" fmla="*/ 0 w 2119086"/>
              <a:gd name="connsiteY0" fmla="*/ 120615 h 1005986"/>
              <a:gd name="connsiteX1" fmla="*/ 43543 w 2119086"/>
              <a:gd name="connsiteY1" fmla="*/ 425415 h 1005986"/>
              <a:gd name="connsiteX2" fmla="*/ 130629 w 2119086"/>
              <a:gd name="connsiteY2" fmla="*/ 686672 h 1005986"/>
              <a:gd name="connsiteX3" fmla="*/ 217714 w 2119086"/>
              <a:gd name="connsiteY3" fmla="*/ 773758 h 1005986"/>
              <a:gd name="connsiteX4" fmla="*/ 261257 w 2119086"/>
              <a:gd name="connsiteY4" fmla="*/ 831815 h 1005986"/>
              <a:gd name="connsiteX5" fmla="*/ 290286 w 2119086"/>
              <a:gd name="connsiteY5" fmla="*/ 875358 h 1005986"/>
              <a:gd name="connsiteX6" fmla="*/ 377372 w 2119086"/>
              <a:gd name="connsiteY6" fmla="*/ 947929 h 1005986"/>
              <a:gd name="connsiteX7" fmla="*/ 464457 w 2119086"/>
              <a:gd name="connsiteY7" fmla="*/ 976958 h 1005986"/>
              <a:gd name="connsiteX8" fmla="*/ 508000 w 2119086"/>
              <a:gd name="connsiteY8" fmla="*/ 991472 h 1005986"/>
              <a:gd name="connsiteX9" fmla="*/ 638629 w 2119086"/>
              <a:gd name="connsiteY9" fmla="*/ 1005986 h 1005986"/>
              <a:gd name="connsiteX10" fmla="*/ 1175657 w 2119086"/>
              <a:gd name="connsiteY10" fmla="*/ 976958 h 1005986"/>
              <a:gd name="connsiteX11" fmla="*/ 1262743 w 2119086"/>
              <a:gd name="connsiteY11" fmla="*/ 947929 h 1005986"/>
              <a:gd name="connsiteX12" fmla="*/ 1306286 w 2119086"/>
              <a:gd name="connsiteY12" fmla="*/ 933415 h 1005986"/>
              <a:gd name="connsiteX13" fmla="*/ 1349829 w 2119086"/>
              <a:gd name="connsiteY13" fmla="*/ 918901 h 1005986"/>
              <a:gd name="connsiteX14" fmla="*/ 1422400 w 2119086"/>
              <a:gd name="connsiteY14" fmla="*/ 889872 h 1005986"/>
              <a:gd name="connsiteX15" fmla="*/ 1480457 w 2119086"/>
              <a:gd name="connsiteY15" fmla="*/ 875358 h 1005986"/>
              <a:gd name="connsiteX16" fmla="*/ 1524000 w 2119086"/>
              <a:gd name="connsiteY16" fmla="*/ 860843 h 1005986"/>
              <a:gd name="connsiteX17" fmla="*/ 1654629 w 2119086"/>
              <a:gd name="connsiteY17" fmla="*/ 817301 h 1005986"/>
              <a:gd name="connsiteX18" fmla="*/ 1698172 w 2119086"/>
              <a:gd name="connsiteY18" fmla="*/ 802786 h 1005986"/>
              <a:gd name="connsiteX19" fmla="*/ 1799772 w 2119086"/>
              <a:gd name="connsiteY19" fmla="*/ 744729 h 1005986"/>
              <a:gd name="connsiteX20" fmla="*/ 1843314 w 2119086"/>
              <a:gd name="connsiteY20" fmla="*/ 701186 h 1005986"/>
              <a:gd name="connsiteX21" fmla="*/ 1872343 w 2119086"/>
              <a:gd name="connsiteY21" fmla="*/ 643129 h 1005986"/>
              <a:gd name="connsiteX22" fmla="*/ 1901372 w 2119086"/>
              <a:gd name="connsiteY22" fmla="*/ 599586 h 1005986"/>
              <a:gd name="connsiteX23" fmla="*/ 1915886 w 2119086"/>
              <a:gd name="connsiteY23" fmla="*/ 556043 h 1005986"/>
              <a:gd name="connsiteX24" fmla="*/ 1944914 w 2119086"/>
              <a:gd name="connsiteY24" fmla="*/ 454443 h 1005986"/>
              <a:gd name="connsiteX25" fmla="*/ 1930400 w 2119086"/>
              <a:gd name="connsiteY25" fmla="*/ 4501 h 1005986"/>
              <a:gd name="connsiteX26" fmla="*/ 1901372 w 2119086"/>
              <a:gd name="connsiteY26" fmla="*/ 62558 h 1005986"/>
              <a:gd name="connsiteX27" fmla="*/ 1843314 w 2119086"/>
              <a:gd name="connsiteY27" fmla="*/ 135129 h 1005986"/>
              <a:gd name="connsiteX28" fmla="*/ 1857829 w 2119086"/>
              <a:gd name="connsiteY28" fmla="*/ 91586 h 1005986"/>
              <a:gd name="connsiteX29" fmla="*/ 1944914 w 2119086"/>
              <a:gd name="connsiteY29" fmla="*/ 19015 h 1005986"/>
              <a:gd name="connsiteX30" fmla="*/ 2090057 w 2119086"/>
              <a:gd name="connsiteY30" fmla="*/ 77072 h 1005986"/>
              <a:gd name="connsiteX31" fmla="*/ 2119086 w 2119086"/>
              <a:gd name="connsiteY31" fmla="*/ 120615 h 10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19086" h="1005986">
                <a:moveTo>
                  <a:pt x="0" y="120615"/>
                </a:moveTo>
                <a:cubicBezTo>
                  <a:pt x="24095" y="457950"/>
                  <a:pt x="-7809" y="207171"/>
                  <a:pt x="43543" y="425415"/>
                </a:cubicBezTo>
                <a:cubicBezTo>
                  <a:pt x="61607" y="502186"/>
                  <a:pt x="67567" y="623609"/>
                  <a:pt x="130629" y="686672"/>
                </a:cubicBezTo>
                <a:cubicBezTo>
                  <a:pt x="159657" y="715701"/>
                  <a:pt x="193082" y="740916"/>
                  <a:pt x="217714" y="773758"/>
                </a:cubicBezTo>
                <a:cubicBezTo>
                  <a:pt x="232228" y="793110"/>
                  <a:pt x="247197" y="812130"/>
                  <a:pt x="261257" y="831815"/>
                </a:cubicBezTo>
                <a:cubicBezTo>
                  <a:pt x="271396" y="846010"/>
                  <a:pt x="279119" y="861957"/>
                  <a:pt x="290286" y="875358"/>
                </a:cubicBezTo>
                <a:cubicBezTo>
                  <a:pt x="310394" y="899487"/>
                  <a:pt x="347149" y="934496"/>
                  <a:pt x="377372" y="947929"/>
                </a:cubicBezTo>
                <a:cubicBezTo>
                  <a:pt x="405333" y="960356"/>
                  <a:pt x="435429" y="967282"/>
                  <a:pt x="464457" y="976958"/>
                </a:cubicBezTo>
                <a:cubicBezTo>
                  <a:pt x="478971" y="981796"/>
                  <a:pt x="492794" y="989783"/>
                  <a:pt x="508000" y="991472"/>
                </a:cubicBezTo>
                <a:lnTo>
                  <a:pt x="638629" y="1005986"/>
                </a:lnTo>
                <a:cubicBezTo>
                  <a:pt x="817638" y="996310"/>
                  <a:pt x="997157" y="993563"/>
                  <a:pt x="1175657" y="976958"/>
                </a:cubicBezTo>
                <a:cubicBezTo>
                  <a:pt x="1206124" y="974124"/>
                  <a:pt x="1233714" y="957605"/>
                  <a:pt x="1262743" y="947929"/>
                </a:cubicBezTo>
                <a:lnTo>
                  <a:pt x="1306286" y="933415"/>
                </a:lnTo>
                <a:cubicBezTo>
                  <a:pt x="1320800" y="928577"/>
                  <a:pt x="1335624" y="924583"/>
                  <a:pt x="1349829" y="918901"/>
                </a:cubicBezTo>
                <a:cubicBezTo>
                  <a:pt x="1374019" y="909225"/>
                  <a:pt x="1397683" y="898111"/>
                  <a:pt x="1422400" y="889872"/>
                </a:cubicBezTo>
                <a:cubicBezTo>
                  <a:pt x="1441324" y="883564"/>
                  <a:pt x="1461277" y="880838"/>
                  <a:pt x="1480457" y="875358"/>
                </a:cubicBezTo>
                <a:cubicBezTo>
                  <a:pt x="1495168" y="871155"/>
                  <a:pt x="1509289" y="865046"/>
                  <a:pt x="1524000" y="860843"/>
                </a:cubicBezTo>
                <a:cubicBezTo>
                  <a:pt x="1660198" y="821929"/>
                  <a:pt x="1494489" y="877353"/>
                  <a:pt x="1654629" y="817301"/>
                </a:cubicBezTo>
                <a:cubicBezTo>
                  <a:pt x="1668954" y="811929"/>
                  <a:pt x="1684110" y="808813"/>
                  <a:pt x="1698172" y="802786"/>
                </a:cubicBezTo>
                <a:cubicBezTo>
                  <a:pt x="1727402" y="790259"/>
                  <a:pt x="1774047" y="766167"/>
                  <a:pt x="1799772" y="744729"/>
                </a:cubicBezTo>
                <a:cubicBezTo>
                  <a:pt x="1815541" y="731588"/>
                  <a:pt x="1831383" y="717889"/>
                  <a:pt x="1843314" y="701186"/>
                </a:cubicBezTo>
                <a:cubicBezTo>
                  <a:pt x="1855890" y="683580"/>
                  <a:pt x="1861608" y="661915"/>
                  <a:pt x="1872343" y="643129"/>
                </a:cubicBezTo>
                <a:cubicBezTo>
                  <a:pt x="1880998" y="627983"/>
                  <a:pt x="1891696" y="614100"/>
                  <a:pt x="1901372" y="599586"/>
                </a:cubicBezTo>
                <a:cubicBezTo>
                  <a:pt x="1906210" y="585072"/>
                  <a:pt x="1911683" y="570754"/>
                  <a:pt x="1915886" y="556043"/>
                </a:cubicBezTo>
                <a:cubicBezTo>
                  <a:pt x="1952335" y="428468"/>
                  <a:pt x="1910114" y="558844"/>
                  <a:pt x="1944914" y="454443"/>
                </a:cubicBezTo>
                <a:cubicBezTo>
                  <a:pt x="1940076" y="304462"/>
                  <a:pt x="1946971" y="153642"/>
                  <a:pt x="1930400" y="4501"/>
                </a:cubicBezTo>
                <a:cubicBezTo>
                  <a:pt x="1928011" y="-17003"/>
                  <a:pt x="1913374" y="44555"/>
                  <a:pt x="1901372" y="62558"/>
                </a:cubicBezTo>
                <a:cubicBezTo>
                  <a:pt x="1884188" y="88334"/>
                  <a:pt x="1862667" y="110939"/>
                  <a:pt x="1843314" y="135129"/>
                </a:cubicBezTo>
                <a:cubicBezTo>
                  <a:pt x="1848152" y="120615"/>
                  <a:pt x="1849342" y="104316"/>
                  <a:pt x="1857829" y="91586"/>
                </a:cubicBezTo>
                <a:cubicBezTo>
                  <a:pt x="1880180" y="58059"/>
                  <a:pt x="1912784" y="40435"/>
                  <a:pt x="1944914" y="19015"/>
                </a:cubicBezTo>
                <a:cubicBezTo>
                  <a:pt x="2026081" y="32542"/>
                  <a:pt x="2032936" y="19951"/>
                  <a:pt x="2090057" y="77072"/>
                </a:cubicBezTo>
                <a:cubicBezTo>
                  <a:pt x="2102392" y="89407"/>
                  <a:pt x="2119086" y="120615"/>
                  <a:pt x="2119086" y="120615"/>
                </a:cubicBezTo>
              </a:path>
            </a:pathLst>
          </a:custGeom>
          <a:noFill/>
          <a:ln w="571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the New England </a:t>
            </a:r>
            <a:br>
              <a:rPr lang="en-US" dirty="0" smtClean="0"/>
            </a:br>
            <a:r>
              <a:rPr lang="en-US" dirty="0" smtClean="0"/>
              <a:t>Journal of Medicine</a:t>
            </a:r>
            <a:endParaRPr lang="en-US" dirty="0"/>
          </a:p>
        </p:txBody>
      </p:sp>
      <p:sp>
        <p:nvSpPr>
          <p:cNvPr id="3" name="Content Placeholder 2"/>
          <p:cNvSpPr>
            <a:spLocks noGrp="1"/>
          </p:cNvSpPr>
          <p:nvPr>
            <p:ph sz="quarter" idx="1"/>
          </p:nvPr>
        </p:nvSpPr>
        <p:spPr/>
        <p:txBody>
          <a:bodyPr>
            <a:normAutofit/>
          </a:bodyPr>
          <a:lstStyle/>
          <a:p>
            <a:pPr>
              <a:buNone/>
            </a:pPr>
            <a:endParaRPr lang="en-US" dirty="0" smtClean="0"/>
          </a:p>
          <a:p>
            <a:pPr>
              <a:buNone/>
            </a:pPr>
            <a:r>
              <a:rPr lang="en-US" dirty="0" smtClean="0"/>
              <a:t>“…even as research on health disparities has helped to document persistent gaps in morbidity and mortality between racial and ethnic groups, there is often a reluctance to address the role of racism in driving these gaps.</a:t>
            </a:r>
          </a:p>
          <a:p>
            <a:pPr>
              <a:buNone/>
            </a:pPr>
            <a:r>
              <a:rPr lang="en-US" dirty="0" smtClean="0"/>
              <a:t>A search for articles published in the Journal over the past decade, for example, reveals that although more than 300 focused on health disparities, only 14 contained the word “racism” (and half of those were book reviews)…”</a:t>
            </a:r>
            <a:endParaRPr lang="en-US" dirty="0"/>
          </a:p>
        </p:txBody>
      </p:sp>
    </p:spTree>
    <p:extLst>
      <p:ext uri="{BB962C8B-B14F-4D97-AF65-F5344CB8AC3E}">
        <p14:creationId xmlns:p14="http://schemas.microsoft.com/office/powerpoint/2010/main" val="31032284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12" y="557212"/>
            <a:ext cx="11430000" cy="5743575"/>
          </a:xfrm>
          <a:prstGeom prst="rect">
            <a:avLst/>
          </a:prstGeom>
        </p:spPr>
      </p:pic>
    </p:spTree>
    <p:extLst>
      <p:ext uri="{BB962C8B-B14F-4D97-AF65-F5344CB8AC3E}">
        <p14:creationId xmlns:p14="http://schemas.microsoft.com/office/powerpoint/2010/main" val="412570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101—What Is Racism?</a:t>
            </a:r>
            <a:endParaRPr lang="en-US" dirty="0"/>
          </a:p>
        </p:txBody>
      </p:sp>
      <p:sp>
        <p:nvSpPr>
          <p:cNvPr id="3" name="Content Placeholder 2"/>
          <p:cNvSpPr>
            <a:spLocks noGrp="1"/>
          </p:cNvSpPr>
          <p:nvPr>
            <p:ph sz="quarter" idx="1"/>
          </p:nvPr>
        </p:nvSpPr>
        <p:spPr/>
        <p:txBody>
          <a:bodyPr/>
          <a:lstStyle/>
          <a:p>
            <a:pPr>
              <a:buNone/>
            </a:pPr>
            <a:r>
              <a:rPr lang="en-US" dirty="0" smtClean="0"/>
              <a:t>A system</a:t>
            </a:r>
            <a:endParaRPr lang="en-US" dirty="0"/>
          </a:p>
        </p:txBody>
      </p:sp>
    </p:spTree>
    <p:extLst>
      <p:ext uri="{BB962C8B-B14F-4D97-AF65-F5344CB8AC3E}">
        <p14:creationId xmlns:p14="http://schemas.microsoft.com/office/powerpoint/2010/main" val="23576812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101—What Is Racism</a:t>
            </a:r>
            <a:endParaRPr lang="en-US" dirty="0"/>
          </a:p>
        </p:txBody>
      </p:sp>
      <p:sp>
        <p:nvSpPr>
          <p:cNvPr id="3" name="Content Placeholder 2"/>
          <p:cNvSpPr>
            <a:spLocks noGrp="1"/>
          </p:cNvSpPr>
          <p:nvPr>
            <p:ph sz="quarter" idx="1"/>
          </p:nvPr>
        </p:nvSpPr>
        <p:spPr/>
        <p:txBody>
          <a:bodyPr/>
          <a:lstStyle/>
          <a:p>
            <a:pPr>
              <a:buNone/>
            </a:pPr>
            <a:r>
              <a:rPr lang="en-US" dirty="0" smtClean="0">
                <a:solidFill>
                  <a:schemeClr val="bg1">
                    <a:lumMod val="65000"/>
                  </a:schemeClr>
                </a:solidFill>
              </a:rPr>
              <a:t>A system </a:t>
            </a:r>
            <a:r>
              <a:rPr lang="en-US" dirty="0" smtClean="0"/>
              <a:t>of structuring opportunity and assigning value</a:t>
            </a:r>
            <a:endParaRPr lang="en-US" dirty="0"/>
          </a:p>
        </p:txBody>
      </p:sp>
    </p:spTree>
    <p:extLst>
      <p:ext uri="{BB962C8B-B14F-4D97-AF65-F5344CB8AC3E}">
        <p14:creationId xmlns:p14="http://schemas.microsoft.com/office/powerpoint/2010/main" val="1245209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101—What Is Racism</a:t>
            </a:r>
            <a:endParaRPr lang="en-US" dirty="0"/>
          </a:p>
        </p:txBody>
      </p:sp>
      <p:sp>
        <p:nvSpPr>
          <p:cNvPr id="3" name="Content Placeholder 2"/>
          <p:cNvSpPr>
            <a:spLocks noGrp="1"/>
          </p:cNvSpPr>
          <p:nvPr>
            <p:ph sz="quarter" idx="1"/>
          </p:nvPr>
        </p:nvSpPr>
        <p:spPr/>
        <p:txBody>
          <a:bodyPr/>
          <a:lstStyle/>
          <a:p>
            <a:pPr>
              <a:buNone/>
            </a:pPr>
            <a:r>
              <a:rPr lang="en-US" dirty="0" smtClean="0">
                <a:solidFill>
                  <a:schemeClr val="bg1">
                    <a:lumMod val="65000"/>
                  </a:schemeClr>
                </a:solidFill>
              </a:rPr>
              <a:t>A system of structuring opportunity and assigning value</a:t>
            </a:r>
            <a:r>
              <a:rPr lang="en-US" dirty="0" smtClean="0"/>
              <a:t> based on the social interpretation of how we look (“race”)</a:t>
            </a:r>
          </a:p>
          <a:p>
            <a:pPr>
              <a:buNone/>
            </a:pPr>
            <a:endParaRPr lang="en-US" dirty="0"/>
          </a:p>
        </p:txBody>
      </p:sp>
      <p:sp>
        <p:nvSpPr>
          <p:cNvPr id="4" name="TextBox 3"/>
          <p:cNvSpPr txBox="1"/>
          <p:nvPr/>
        </p:nvSpPr>
        <p:spPr>
          <a:xfrm>
            <a:off x="4113212" y="6031954"/>
            <a:ext cx="6858000" cy="646331"/>
          </a:xfrm>
          <a:prstGeom prst="rect">
            <a:avLst/>
          </a:prstGeom>
          <a:noFill/>
        </p:spPr>
        <p:txBody>
          <a:bodyPr wrap="square" rtlCol="0">
            <a:spAutoFit/>
          </a:bodyPr>
          <a:lstStyle/>
          <a:p>
            <a:r>
              <a:rPr lang="en-US" dirty="0" smtClean="0"/>
              <a:t>Further Reading: Coates, T. (2013, May 15). What we mean when we say ‘race is a social construct.’ The Atlantic. </a:t>
            </a:r>
            <a:r>
              <a:rPr lang="en-US" dirty="0" smtClean="0">
                <a:hlinkClick r:id="rId2"/>
              </a:rPr>
              <a:t>LINK</a:t>
            </a:r>
            <a:r>
              <a:rPr lang="en-US" dirty="0" smtClean="0"/>
              <a:t>.</a:t>
            </a:r>
            <a:endParaRPr lang="en-US" dirty="0"/>
          </a:p>
        </p:txBody>
      </p:sp>
    </p:spTree>
    <p:extLst>
      <p:ext uri="{BB962C8B-B14F-4D97-AF65-F5344CB8AC3E}">
        <p14:creationId xmlns:p14="http://schemas.microsoft.com/office/powerpoint/2010/main" val="22761957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101—What Is Racism</a:t>
            </a:r>
            <a:endParaRPr lang="en-US" dirty="0"/>
          </a:p>
        </p:txBody>
      </p:sp>
      <p:sp>
        <p:nvSpPr>
          <p:cNvPr id="3" name="Content Placeholder 2"/>
          <p:cNvSpPr>
            <a:spLocks noGrp="1"/>
          </p:cNvSpPr>
          <p:nvPr>
            <p:ph sz="quarter" idx="1"/>
          </p:nvPr>
        </p:nvSpPr>
        <p:spPr/>
        <p:txBody>
          <a:bodyPr/>
          <a:lstStyle/>
          <a:p>
            <a:pPr>
              <a:buNone/>
            </a:pPr>
            <a:r>
              <a:rPr lang="en-US" dirty="0" smtClean="0">
                <a:solidFill>
                  <a:schemeClr val="bg1">
                    <a:lumMod val="65000"/>
                  </a:schemeClr>
                </a:solidFill>
              </a:rPr>
              <a:t>A system of structuring opportunity and assigning value</a:t>
            </a:r>
            <a:r>
              <a:rPr lang="en-US" dirty="0" smtClean="0"/>
              <a:t> </a:t>
            </a:r>
            <a:r>
              <a:rPr lang="en-US" dirty="0" smtClean="0">
                <a:solidFill>
                  <a:schemeClr val="bg1">
                    <a:lumMod val="65000"/>
                  </a:schemeClr>
                </a:solidFill>
              </a:rPr>
              <a:t>based on the social interpretation of how we look (“race”)</a:t>
            </a:r>
          </a:p>
          <a:p>
            <a:pPr>
              <a:buFont typeface="Wingdings" pitchFamily="2" charset="2"/>
              <a:buChar char="§"/>
            </a:pPr>
            <a:r>
              <a:rPr lang="en-US" dirty="0" smtClean="0"/>
              <a:t>Unfairly disadvantages some individuals and communities</a:t>
            </a:r>
          </a:p>
          <a:p>
            <a:pPr>
              <a:buFont typeface="Wingdings" pitchFamily="2" charset="2"/>
              <a:buChar char="§"/>
            </a:pPr>
            <a:endParaRPr lang="en-US" dirty="0" smtClean="0"/>
          </a:p>
          <a:p>
            <a:pPr>
              <a:buNone/>
            </a:pPr>
            <a:endParaRPr lang="en-US" dirty="0"/>
          </a:p>
        </p:txBody>
      </p:sp>
    </p:spTree>
    <p:extLst>
      <p:ext uri="{BB962C8B-B14F-4D97-AF65-F5344CB8AC3E}">
        <p14:creationId xmlns:p14="http://schemas.microsoft.com/office/powerpoint/2010/main" val="20079413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101—What Is Racism</a:t>
            </a:r>
            <a:endParaRPr lang="en-US" dirty="0"/>
          </a:p>
        </p:txBody>
      </p:sp>
      <p:sp>
        <p:nvSpPr>
          <p:cNvPr id="3" name="Content Placeholder 2"/>
          <p:cNvSpPr>
            <a:spLocks noGrp="1"/>
          </p:cNvSpPr>
          <p:nvPr>
            <p:ph sz="quarter" idx="1"/>
          </p:nvPr>
        </p:nvSpPr>
        <p:spPr/>
        <p:txBody>
          <a:bodyPr/>
          <a:lstStyle/>
          <a:p>
            <a:pPr>
              <a:buNone/>
            </a:pPr>
            <a:r>
              <a:rPr lang="en-US" dirty="0" smtClean="0">
                <a:solidFill>
                  <a:schemeClr val="bg1">
                    <a:lumMod val="65000"/>
                  </a:schemeClr>
                </a:solidFill>
              </a:rPr>
              <a:t>A system of structuring opportunity and assigning value</a:t>
            </a:r>
            <a:r>
              <a:rPr lang="en-US" dirty="0" smtClean="0"/>
              <a:t> </a:t>
            </a:r>
            <a:r>
              <a:rPr lang="en-US" dirty="0" smtClean="0">
                <a:solidFill>
                  <a:schemeClr val="bg1">
                    <a:lumMod val="65000"/>
                  </a:schemeClr>
                </a:solidFill>
              </a:rPr>
              <a:t>based on the social interpretation of how we look (“race”)</a:t>
            </a:r>
          </a:p>
          <a:p>
            <a:pPr>
              <a:buFont typeface="Wingdings" pitchFamily="2" charset="2"/>
              <a:buChar char="§"/>
            </a:pPr>
            <a:r>
              <a:rPr lang="en-US" dirty="0" smtClean="0">
                <a:solidFill>
                  <a:schemeClr val="bg1">
                    <a:lumMod val="65000"/>
                  </a:schemeClr>
                </a:solidFill>
              </a:rPr>
              <a:t>Unfairly disadvantages some individuals and communities</a:t>
            </a:r>
          </a:p>
          <a:p>
            <a:pPr>
              <a:buFont typeface="Wingdings" pitchFamily="2" charset="2"/>
              <a:buChar char="§"/>
            </a:pPr>
            <a:r>
              <a:rPr lang="en-US" dirty="0" smtClean="0"/>
              <a:t>Unfairly advantages other individuals and communities</a:t>
            </a:r>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None/>
            </a:pPr>
            <a:endParaRPr lang="en-US" dirty="0"/>
          </a:p>
        </p:txBody>
      </p:sp>
    </p:spTree>
    <p:extLst>
      <p:ext uri="{BB962C8B-B14F-4D97-AF65-F5344CB8AC3E}">
        <p14:creationId xmlns:p14="http://schemas.microsoft.com/office/powerpoint/2010/main" val="4486667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101—What Is Racism</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solidFill>
                  <a:schemeClr val="bg1">
                    <a:lumMod val="65000"/>
                  </a:schemeClr>
                </a:solidFill>
              </a:rPr>
              <a:t>A system of structuring opportunity and assigning value</a:t>
            </a:r>
            <a:r>
              <a:rPr lang="en-US" dirty="0" smtClean="0"/>
              <a:t> </a:t>
            </a:r>
            <a:r>
              <a:rPr lang="en-US" dirty="0" smtClean="0">
                <a:solidFill>
                  <a:schemeClr val="bg1">
                    <a:lumMod val="65000"/>
                  </a:schemeClr>
                </a:solidFill>
              </a:rPr>
              <a:t>based on the social interpretation of how we look (“race”)</a:t>
            </a:r>
          </a:p>
          <a:p>
            <a:pPr>
              <a:buFont typeface="Wingdings" pitchFamily="2" charset="2"/>
              <a:buChar char="§"/>
            </a:pPr>
            <a:r>
              <a:rPr lang="en-US" dirty="0" smtClean="0">
                <a:solidFill>
                  <a:schemeClr val="bg1">
                    <a:lumMod val="65000"/>
                  </a:schemeClr>
                </a:solidFill>
              </a:rPr>
              <a:t>Unfairly disadvantages some individuals and communities</a:t>
            </a:r>
          </a:p>
          <a:p>
            <a:pPr>
              <a:buFont typeface="Wingdings" pitchFamily="2" charset="2"/>
              <a:buChar char="§"/>
            </a:pPr>
            <a:r>
              <a:rPr lang="en-US" dirty="0" smtClean="0">
                <a:solidFill>
                  <a:schemeClr val="bg1">
                    <a:lumMod val="65000"/>
                  </a:schemeClr>
                </a:solidFill>
              </a:rPr>
              <a:t>Unfairly advantages other individuals and communities</a:t>
            </a:r>
          </a:p>
          <a:p>
            <a:pPr>
              <a:buFont typeface="Wingdings" pitchFamily="2" charset="2"/>
              <a:buChar char="§"/>
            </a:pPr>
            <a:r>
              <a:rPr lang="en-US" dirty="0" smtClean="0"/>
              <a:t>Saps the strength of the entire society through the waste of human resources</a:t>
            </a:r>
          </a:p>
          <a:p>
            <a:pPr>
              <a:buFont typeface="Wingdings" pitchFamily="2" charset="2"/>
              <a:buChar char="§"/>
            </a:pPr>
            <a:endParaRPr lang="en-US" dirty="0" smtClean="0"/>
          </a:p>
          <a:p>
            <a:pPr>
              <a:buNone/>
            </a:pPr>
            <a:r>
              <a:rPr lang="en-US" sz="1200" dirty="0"/>
              <a:t>Source: Jones, CP (2003)</a:t>
            </a:r>
          </a:p>
          <a:p>
            <a:pPr>
              <a:buFont typeface="Wingdings" pitchFamily="2" charset="2"/>
              <a:buChar char="§"/>
            </a:pPr>
            <a:endParaRPr lang="en-US" dirty="0" smtClean="0"/>
          </a:p>
          <a:p>
            <a:pPr>
              <a:buFont typeface="Wingdings" pitchFamily="2" charset="2"/>
              <a:buChar char="§"/>
            </a:pPr>
            <a:endParaRPr lang="en-US" dirty="0" smtClean="0"/>
          </a:p>
          <a:p>
            <a:pPr>
              <a:buNone/>
            </a:pPr>
            <a:endParaRPr lang="en-US" dirty="0"/>
          </a:p>
        </p:txBody>
      </p:sp>
    </p:spTree>
    <p:extLst>
      <p:ext uri="{BB962C8B-B14F-4D97-AF65-F5344CB8AC3E}">
        <p14:creationId xmlns:p14="http://schemas.microsoft.com/office/powerpoint/2010/main" val="28604666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101—The Gardeners Tale</a:t>
            </a:r>
            <a:endParaRPr lang="en-US" dirty="0"/>
          </a:p>
        </p:txBody>
      </p:sp>
      <p:pic>
        <p:nvPicPr>
          <p:cNvPr id="4" name="Content Placeholder 3" descr="Flowerpot_1.jpg"/>
          <p:cNvPicPr>
            <a:picLocks noGrp="1" noChangeAspect="1"/>
          </p:cNvPicPr>
          <p:nvPr>
            <p:ph sz="quarter" idx="1"/>
          </p:nvPr>
        </p:nvPicPr>
        <p:blipFill>
          <a:blip r:embed="rId2" cstate="print"/>
          <a:srcRect l="17569" t="10648" r="20142" b="6300"/>
          <a:stretch>
            <a:fillRect/>
          </a:stretch>
        </p:blipFill>
        <p:spPr>
          <a:xfrm>
            <a:off x="2208212" y="3886200"/>
            <a:ext cx="2971800" cy="2971800"/>
          </a:xfrm>
        </p:spPr>
      </p:pic>
      <p:pic>
        <p:nvPicPr>
          <p:cNvPr id="5" name="Content Placeholder 3" descr="Flowerpot_1.jpg"/>
          <p:cNvPicPr>
            <a:picLocks noChangeAspect="1"/>
          </p:cNvPicPr>
          <p:nvPr/>
        </p:nvPicPr>
        <p:blipFill>
          <a:blip r:embed="rId2" cstate="print"/>
          <a:srcRect l="17569" t="10648" r="20142" b="6300"/>
          <a:stretch>
            <a:fillRect/>
          </a:stretch>
        </p:blipFill>
        <p:spPr>
          <a:xfrm>
            <a:off x="6323012" y="3886200"/>
            <a:ext cx="2971800" cy="2971800"/>
          </a:xfrm>
          <a:prstGeom prst="rect">
            <a:avLst/>
          </a:prstGeom>
        </p:spPr>
      </p:pic>
      <p:sp>
        <p:nvSpPr>
          <p:cNvPr id="6" name="Oval 5"/>
          <p:cNvSpPr/>
          <p:nvPr/>
        </p:nvSpPr>
        <p:spPr>
          <a:xfrm>
            <a:off x="2436812" y="3733800"/>
            <a:ext cx="2667000" cy="990600"/>
          </a:xfrm>
          <a:prstGeom prst="ellipse">
            <a:avLst/>
          </a:prstGeom>
          <a:solidFill>
            <a:srgbClr val="481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551612" y="3733800"/>
            <a:ext cx="2667000" cy="990600"/>
          </a:xfrm>
          <a:prstGeom prst="ellipse">
            <a:avLst/>
          </a:prstGeom>
          <a:solidFill>
            <a:srgbClr val="7B5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nip Diagonal Corner Rectangle 7"/>
          <p:cNvSpPr/>
          <p:nvPr/>
        </p:nvSpPr>
        <p:spPr>
          <a:xfrm>
            <a:off x="7389812" y="3810000"/>
            <a:ext cx="228600" cy="7620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rapezoid 8"/>
          <p:cNvSpPr/>
          <p:nvPr/>
        </p:nvSpPr>
        <p:spPr>
          <a:xfrm>
            <a:off x="8532812" y="3962400"/>
            <a:ext cx="228600" cy="152400"/>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nip and Round Single Corner Rectangle 9"/>
          <p:cNvSpPr/>
          <p:nvPr/>
        </p:nvSpPr>
        <p:spPr>
          <a:xfrm>
            <a:off x="8075612" y="40386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7923212" y="4419600"/>
            <a:ext cx="228600" cy="1524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a:off x="7542212" y="4038600"/>
            <a:ext cx="228600" cy="152400"/>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nip and Round Single Corner Rectangle 12"/>
          <p:cNvSpPr/>
          <p:nvPr/>
        </p:nvSpPr>
        <p:spPr>
          <a:xfrm>
            <a:off x="8228012" y="43434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nip and Round Single Corner Rectangle 13"/>
          <p:cNvSpPr/>
          <p:nvPr/>
        </p:nvSpPr>
        <p:spPr>
          <a:xfrm flipH="1" flipV="1">
            <a:off x="7389812" y="4343400"/>
            <a:ext cx="152400" cy="1524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Snip and Round Single Corner Rectangle 14"/>
          <p:cNvSpPr/>
          <p:nvPr/>
        </p:nvSpPr>
        <p:spPr>
          <a:xfrm>
            <a:off x="7770812" y="37338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nip and Round Single Corner Rectangle 15"/>
          <p:cNvSpPr/>
          <p:nvPr/>
        </p:nvSpPr>
        <p:spPr>
          <a:xfrm>
            <a:off x="6856412" y="39624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Snip and Round Single Corner Rectangle 16"/>
          <p:cNvSpPr/>
          <p:nvPr/>
        </p:nvSpPr>
        <p:spPr>
          <a:xfrm>
            <a:off x="7085012" y="41910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Snip and Round Single Corner Rectangle 17"/>
          <p:cNvSpPr/>
          <p:nvPr/>
        </p:nvSpPr>
        <p:spPr>
          <a:xfrm>
            <a:off x="8532812" y="41910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7" name="Picture 26" descr="seeds.jpg"/>
          <p:cNvPicPr>
            <a:picLocks noChangeAspect="1"/>
          </p:cNvPicPr>
          <p:nvPr/>
        </p:nvPicPr>
        <p:blipFill>
          <a:blip r:embed="rId3" cstate="print"/>
          <a:srcRect l="7231" t="12222" r="9607" b="17778"/>
          <a:stretch>
            <a:fillRect/>
          </a:stretch>
        </p:blipFill>
        <p:spPr>
          <a:xfrm rot="5079315">
            <a:off x="2579369" y="1688122"/>
            <a:ext cx="1828800" cy="1645920"/>
          </a:xfrm>
          <a:prstGeom prst="rect">
            <a:avLst/>
          </a:prstGeom>
        </p:spPr>
      </p:pic>
      <p:pic>
        <p:nvPicPr>
          <p:cNvPr id="28" name="Picture 27" descr="seeds.jpg"/>
          <p:cNvPicPr>
            <a:picLocks noChangeAspect="1"/>
          </p:cNvPicPr>
          <p:nvPr/>
        </p:nvPicPr>
        <p:blipFill>
          <a:blip r:embed="rId3" cstate="print"/>
          <a:srcRect l="7231" t="12222" r="9607" b="17778"/>
          <a:stretch>
            <a:fillRect/>
          </a:stretch>
        </p:blipFill>
        <p:spPr>
          <a:xfrm rot="5079315">
            <a:off x="6694169" y="1611921"/>
            <a:ext cx="1828800" cy="1645920"/>
          </a:xfrm>
          <a:prstGeom prst="rect">
            <a:avLst/>
          </a:prstGeom>
        </p:spPr>
      </p:pic>
      <p:sp>
        <p:nvSpPr>
          <p:cNvPr id="29" name="Explosion 2 28"/>
          <p:cNvSpPr/>
          <p:nvPr/>
        </p:nvSpPr>
        <p:spPr>
          <a:xfrm>
            <a:off x="3122612" y="2057400"/>
            <a:ext cx="304800" cy="304800"/>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Explosion 2 29"/>
          <p:cNvSpPr/>
          <p:nvPr/>
        </p:nvSpPr>
        <p:spPr>
          <a:xfrm>
            <a:off x="7237412" y="1981200"/>
            <a:ext cx="304800" cy="304800"/>
          </a:xfrm>
          <a:prstGeom prst="irregularSeal2">
            <a:avLst/>
          </a:prstGeom>
          <a:solidFill>
            <a:srgbClr val="73175F"/>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07222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101—The Gardeners Tale</a:t>
            </a:r>
            <a:endParaRPr lang="en-US" dirty="0"/>
          </a:p>
        </p:txBody>
      </p:sp>
      <p:pic>
        <p:nvPicPr>
          <p:cNvPr id="4" name="Content Placeholder 3" descr="Flowerpot_1.jpg"/>
          <p:cNvPicPr>
            <a:picLocks noGrp="1" noChangeAspect="1"/>
          </p:cNvPicPr>
          <p:nvPr>
            <p:ph sz="quarter" idx="1"/>
          </p:nvPr>
        </p:nvPicPr>
        <p:blipFill>
          <a:blip r:embed="rId3" cstate="print"/>
          <a:srcRect l="17569" t="10648" r="20142" b="6300"/>
          <a:stretch>
            <a:fillRect/>
          </a:stretch>
        </p:blipFill>
        <p:spPr>
          <a:xfrm>
            <a:off x="2208212" y="3886200"/>
            <a:ext cx="2971800" cy="2971800"/>
          </a:xfrm>
        </p:spPr>
      </p:pic>
      <p:pic>
        <p:nvPicPr>
          <p:cNvPr id="5" name="Content Placeholder 3" descr="Flowerpot_1.jpg"/>
          <p:cNvPicPr>
            <a:picLocks noChangeAspect="1"/>
          </p:cNvPicPr>
          <p:nvPr/>
        </p:nvPicPr>
        <p:blipFill>
          <a:blip r:embed="rId3" cstate="print"/>
          <a:srcRect l="17569" t="10648" r="20142" b="6300"/>
          <a:stretch>
            <a:fillRect/>
          </a:stretch>
        </p:blipFill>
        <p:spPr>
          <a:xfrm>
            <a:off x="6323012" y="3886200"/>
            <a:ext cx="2971800" cy="2971800"/>
          </a:xfrm>
          <a:prstGeom prst="rect">
            <a:avLst/>
          </a:prstGeom>
        </p:spPr>
      </p:pic>
      <p:sp>
        <p:nvSpPr>
          <p:cNvPr id="6" name="Oval 5"/>
          <p:cNvSpPr/>
          <p:nvPr/>
        </p:nvSpPr>
        <p:spPr>
          <a:xfrm>
            <a:off x="2436812" y="3733800"/>
            <a:ext cx="2667000" cy="990600"/>
          </a:xfrm>
          <a:prstGeom prst="ellipse">
            <a:avLst/>
          </a:prstGeom>
          <a:solidFill>
            <a:srgbClr val="481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551612" y="3733800"/>
            <a:ext cx="2667000" cy="990600"/>
          </a:xfrm>
          <a:prstGeom prst="ellipse">
            <a:avLst/>
          </a:prstGeom>
          <a:solidFill>
            <a:srgbClr val="7B5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nip Diagonal Corner Rectangle 7"/>
          <p:cNvSpPr/>
          <p:nvPr/>
        </p:nvSpPr>
        <p:spPr>
          <a:xfrm>
            <a:off x="7389812" y="3810000"/>
            <a:ext cx="228600" cy="7620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rapezoid 8"/>
          <p:cNvSpPr/>
          <p:nvPr/>
        </p:nvSpPr>
        <p:spPr>
          <a:xfrm>
            <a:off x="8456612" y="3886200"/>
            <a:ext cx="228600" cy="152400"/>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nip and Round Single Corner Rectangle 9"/>
          <p:cNvSpPr/>
          <p:nvPr/>
        </p:nvSpPr>
        <p:spPr>
          <a:xfrm>
            <a:off x="8075612" y="40386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7923212" y="4419600"/>
            <a:ext cx="228600" cy="1524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apezoid 11"/>
          <p:cNvSpPr/>
          <p:nvPr/>
        </p:nvSpPr>
        <p:spPr>
          <a:xfrm>
            <a:off x="7542212" y="4038600"/>
            <a:ext cx="228600" cy="152400"/>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nip and Round Single Corner Rectangle 12"/>
          <p:cNvSpPr/>
          <p:nvPr/>
        </p:nvSpPr>
        <p:spPr>
          <a:xfrm>
            <a:off x="8228012" y="43434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nip and Round Single Corner Rectangle 13"/>
          <p:cNvSpPr/>
          <p:nvPr/>
        </p:nvSpPr>
        <p:spPr>
          <a:xfrm flipH="1" flipV="1">
            <a:off x="7389812" y="4343400"/>
            <a:ext cx="152400" cy="1524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Snip and Round Single Corner Rectangle 14"/>
          <p:cNvSpPr/>
          <p:nvPr/>
        </p:nvSpPr>
        <p:spPr>
          <a:xfrm>
            <a:off x="7770812" y="37338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nip and Round Single Corner Rectangle 15"/>
          <p:cNvSpPr/>
          <p:nvPr/>
        </p:nvSpPr>
        <p:spPr>
          <a:xfrm>
            <a:off x="6856412" y="39624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Snip and Round Single Corner Rectangle 16"/>
          <p:cNvSpPr/>
          <p:nvPr/>
        </p:nvSpPr>
        <p:spPr>
          <a:xfrm>
            <a:off x="7085012" y="41910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Snip and Round Single Corner Rectangle 17"/>
          <p:cNvSpPr/>
          <p:nvPr/>
        </p:nvSpPr>
        <p:spPr>
          <a:xfrm>
            <a:off x="8532812" y="41910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Can 18"/>
          <p:cNvSpPr/>
          <p:nvPr/>
        </p:nvSpPr>
        <p:spPr>
          <a:xfrm>
            <a:off x="3427412" y="2590800"/>
            <a:ext cx="152400" cy="1905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Can 19"/>
          <p:cNvSpPr/>
          <p:nvPr/>
        </p:nvSpPr>
        <p:spPr>
          <a:xfrm>
            <a:off x="2970212" y="2209800"/>
            <a:ext cx="152400" cy="1905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Can 20"/>
          <p:cNvSpPr/>
          <p:nvPr/>
        </p:nvSpPr>
        <p:spPr>
          <a:xfrm>
            <a:off x="4113212" y="2286000"/>
            <a:ext cx="152400" cy="1905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Can 21"/>
          <p:cNvSpPr/>
          <p:nvPr/>
        </p:nvSpPr>
        <p:spPr>
          <a:xfrm>
            <a:off x="4418012" y="2514600"/>
            <a:ext cx="152400" cy="1905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Can 23"/>
          <p:cNvSpPr/>
          <p:nvPr/>
        </p:nvSpPr>
        <p:spPr>
          <a:xfrm flipH="1">
            <a:off x="7161212" y="3200400"/>
            <a:ext cx="45719" cy="1143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Can 24"/>
          <p:cNvSpPr/>
          <p:nvPr/>
        </p:nvSpPr>
        <p:spPr>
          <a:xfrm flipH="1">
            <a:off x="7770812" y="2895600"/>
            <a:ext cx="45719" cy="12954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an 25"/>
          <p:cNvSpPr/>
          <p:nvPr/>
        </p:nvSpPr>
        <p:spPr>
          <a:xfrm>
            <a:off x="8304212" y="3124200"/>
            <a:ext cx="76200" cy="12192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Explosion 2 26"/>
          <p:cNvSpPr/>
          <p:nvPr/>
        </p:nvSpPr>
        <p:spPr>
          <a:xfrm rot="2428437">
            <a:off x="2439151" y="1507176"/>
            <a:ext cx="983851" cy="1074270"/>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Explosion 2 27"/>
          <p:cNvSpPr/>
          <p:nvPr/>
        </p:nvSpPr>
        <p:spPr>
          <a:xfrm rot="2428437">
            <a:off x="3776035" y="1703725"/>
            <a:ext cx="898813" cy="935950"/>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Explosion 2 28"/>
          <p:cNvSpPr/>
          <p:nvPr/>
        </p:nvSpPr>
        <p:spPr>
          <a:xfrm rot="2428437">
            <a:off x="2973936" y="2052163"/>
            <a:ext cx="1057279" cy="1001074"/>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Explosion 2 29"/>
          <p:cNvSpPr/>
          <p:nvPr/>
        </p:nvSpPr>
        <p:spPr>
          <a:xfrm rot="2428437">
            <a:off x="4056351" y="2018315"/>
            <a:ext cx="949851" cy="992571"/>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Explosion 2 30"/>
          <p:cNvSpPr/>
          <p:nvPr/>
        </p:nvSpPr>
        <p:spPr>
          <a:xfrm rot="21172968">
            <a:off x="6879882" y="2788050"/>
            <a:ext cx="562662" cy="514529"/>
          </a:xfrm>
          <a:prstGeom prst="irregularSeal2">
            <a:avLst/>
          </a:prstGeom>
          <a:solidFill>
            <a:srgbClr val="E57BCE"/>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Explosion 2 31"/>
          <p:cNvSpPr/>
          <p:nvPr/>
        </p:nvSpPr>
        <p:spPr>
          <a:xfrm rot="3477933">
            <a:off x="8161599" y="2937091"/>
            <a:ext cx="562662" cy="514529"/>
          </a:xfrm>
          <a:prstGeom prst="irregularSeal2">
            <a:avLst/>
          </a:prstGeom>
          <a:solidFill>
            <a:srgbClr val="AE2290"/>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Explosion 2 32"/>
          <p:cNvSpPr/>
          <p:nvPr/>
        </p:nvSpPr>
        <p:spPr>
          <a:xfrm rot="2428437">
            <a:off x="7565681" y="2559451"/>
            <a:ext cx="562662" cy="514529"/>
          </a:xfrm>
          <a:prstGeom prst="irregularSeal2">
            <a:avLst/>
          </a:prstGeom>
          <a:solidFill>
            <a:srgbClr val="AE2290"/>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0412" y="685800"/>
            <a:ext cx="2667000" cy="2031325"/>
          </a:xfrm>
          <a:prstGeom prst="rect">
            <a:avLst/>
          </a:prstGeom>
          <a:noFill/>
        </p:spPr>
        <p:txBody>
          <a:bodyPr wrap="square" rtlCol="0">
            <a:spAutoFit/>
          </a:bodyPr>
          <a:lstStyle/>
          <a:p>
            <a:r>
              <a:rPr lang="en-US" dirty="0" smtClean="0">
                <a:hlinkClick r:id="rId4"/>
              </a:rPr>
              <a:t>Short video</a:t>
            </a:r>
            <a:r>
              <a:rPr lang="en-US" dirty="0" smtClean="0"/>
              <a:t> (2 min)</a:t>
            </a:r>
            <a:endParaRPr lang="en-US" dirty="0"/>
          </a:p>
          <a:p>
            <a:endParaRPr lang="en-US" dirty="0"/>
          </a:p>
          <a:p>
            <a:r>
              <a:rPr lang="en-US" dirty="0" smtClean="0">
                <a:hlinkClick r:id="rId5"/>
              </a:rPr>
              <a:t>Medium video</a:t>
            </a:r>
            <a:r>
              <a:rPr lang="en-US" dirty="0" smtClean="0"/>
              <a:t> (20 min)</a:t>
            </a:r>
          </a:p>
          <a:p>
            <a:endParaRPr lang="en-US" dirty="0"/>
          </a:p>
          <a:p>
            <a:r>
              <a:rPr lang="en-US" dirty="0" smtClean="0">
                <a:hlinkClick r:id="rId6"/>
              </a:rPr>
              <a:t>Long video</a:t>
            </a:r>
            <a:r>
              <a:rPr lang="en-US" dirty="0" smtClean="0"/>
              <a:t> (64 min)</a:t>
            </a:r>
          </a:p>
          <a:p>
            <a:endParaRPr lang="en-US" dirty="0"/>
          </a:p>
          <a:p>
            <a:r>
              <a:rPr lang="en-US" dirty="0" smtClean="0">
                <a:hlinkClick r:id="rId7"/>
              </a:rPr>
              <a:t>Article</a:t>
            </a:r>
            <a:r>
              <a:rPr lang="en-US" dirty="0" smtClean="0"/>
              <a:t> (OG)</a:t>
            </a:r>
            <a:endParaRPr lang="en-US" dirty="0"/>
          </a:p>
        </p:txBody>
      </p:sp>
    </p:spTree>
    <p:extLst>
      <p:ext uri="{BB962C8B-B14F-4D97-AF65-F5344CB8AC3E}">
        <p14:creationId xmlns:p14="http://schemas.microsoft.com/office/powerpoint/2010/main" val="288888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Cultural Competency</a:t>
            </a:r>
            <a:endParaRPr lang="en-US" sz="4000" dirty="0"/>
          </a:p>
        </p:txBody>
      </p:sp>
      <p:sp>
        <p:nvSpPr>
          <p:cNvPr id="3" name="Content Placeholder 2"/>
          <p:cNvSpPr>
            <a:spLocks noGrp="1"/>
          </p:cNvSpPr>
          <p:nvPr>
            <p:ph idx="1"/>
          </p:nvPr>
        </p:nvSpPr>
        <p:spPr>
          <a:xfrm>
            <a:off x="1522414" y="1905000"/>
            <a:ext cx="9144000" cy="673100"/>
          </a:xfrm>
        </p:spPr>
        <p:txBody>
          <a:bodyPr>
            <a:normAutofit/>
          </a:bodyPr>
          <a:lstStyle/>
          <a:p>
            <a:r>
              <a:rPr lang="en-US" sz="3200" dirty="0" smtClean="0"/>
              <a:t>Cross cultural communication = important</a:t>
            </a:r>
            <a:endParaRPr lang="en-US" sz="3200" dirty="0"/>
          </a:p>
        </p:txBody>
      </p:sp>
      <p:sp>
        <p:nvSpPr>
          <p:cNvPr id="6" name="Content Placeholder 2"/>
          <p:cNvSpPr txBox="1">
            <a:spLocks/>
          </p:cNvSpPr>
          <p:nvPr/>
        </p:nvSpPr>
        <p:spPr>
          <a:xfrm>
            <a:off x="1522412" y="2578100"/>
            <a:ext cx="9144000"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smtClean="0"/>
              <a:t>Competency implies an endpoint</a:t>
            </a:r>
            <a:endParaRPr lang="en-US" sz="3200" dirty="0"/>
          </a:p>
        </p:txBody>
      </p:sp>
      <p:sp>
        <p:nvSpPr>
          <p:cNvPr id="11" name="TextBox 10"/>
          <p:cNvSpPr txBox="1"/>
          <p:nvPr/>
        </p:nvSpPr>
        <p:spPr>
          <a:xfrm>
            <a:off x="1293812" y="3902434"/>
            <a:ext cx="2590800" cy="424732"/>
          </a:xfrm>
          <a:prstGeom prst="rect">
            <a:avLst/>
          </a:prstGeom>
          <a:noFill/>
        </p:spPr>
        <p:txBody>
          <a:bodyPr wrap="square" rtlCol="0">
            <a:spAutoFit/>
          </a:bodyPr>
          <a:lstStyle/>
          <a:p>
            <a:pPr>
              <a:lnSpc>
                <a:spcPct val="90000"/>
              </a:lnSpc>
            </a:pPr>
            <a:r>
              <a:rPr lang="en-US" sz="2400" dirty="0" smtClean="0"/>
              <a:t>INCOMPETENT</a:t>
            </a:r>
            <a:endParaRPr lang="en-US" sz="2400" dirty="0"/>
          </a:p>
        </p:txBody>
      </p:sp>
      <p:cxnSp>
        <p:nvCxnSpPr>
          <p:cNvPr id="13" name="Straight Arrow Connector 12"/>
          <p:cNvCxnSpPr/>
          <p:nvPr/>
        </p:nvCxnSpPr>
        <p:spPr>
          <a:xfrm>
            <a:off x="3656012" y="4114800"/>
            <a:ext cx="4267200" cy="0"/>
          </a:xfrm>
          <a:prstGeom prst="straightConnector1">
            <a:avLst/>
          </a:prstGeom>
          <a:ln w="76200">
            <a:miter lim="8000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456612" y="3902434"/>
            <a:ext cx="3124200" cy="424732"/>
          </a:xfrm>
          <a:prstGeom prst="rect">
            <a:avLst/>
          </a:prstGeom>
          <a:noFill/>
        </p:spPr>
        <p:txBody>
          <a:bodyPr wrap="square" rtlCol="0">
            <a:spAutoFit/>
          </a:bodyPr>
          <a:lstStyle/>
          <a:p>
            <a:pPr>
              <a:lnSpc>
                <a:spcPct val="90000"/>
              </a:lnSpc>
            </a:pPr>
            <a:r>
              <a:rPr lang="en-US" sz="2400" dirty="0" smtClean="0"/>
              <a:t>COMPETENT</a:t>
            </a:r>
            <a:endParaRPr lang="en-US" sz="2400" dirty="0"/>
          </a:p>
        </p:txBody>
      </p:sp>
      <p:pic>
        <p:nvPicPr>
          <p:cNvPr id="1026" name="Picture 2" descr="Image result for cross-cultural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717" y="4760992"/>
            <a:ext cx="4634095" cy="1324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d yelp review do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6310" y="4648200"/>
            <a:ext cx="148273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3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par>
                                <p:cTn id="27" presetID="10"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1"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t>Racism</a:t>
            </a:r>
            <a:r>
              <a:rPr lang="en-US" sz="4000" dirty="0" smtClean="0"/>
              <a:t> is a Public Health Crisis</a:t>
            </a:r>
            <a:endParaRPr lang="en-US" sz="4000" u="sng" dirty="0"/>
          </a:p>
        </p:txBody>
      </p:sp>
      <p:sp>
        <p:nvSpPr>
          <p:cNvPr id="3" name="Content Placeholder 2"/>
          <p:cNvSpPr>
            <a:spLocks noGrp="1"/>
          </p:cNvSpPr>
          <p:nvPr>
            <p:ph idx="1"/>
          </p:nvPr>
        </p:nvSpPr>
        <p:spPr>
          <a:xfrm>
            <a:off x="1522414" y="1904999"/>
            <a:ext cx="9144000" cy="609601"/>
          </a:xfrm>
        </p:spPr>
        <p:txBody>
          <a:bodyPr>
            <a:normAutofit/>
          </a:bodyPr>
          <a:lstStyle/>
          <a:p>
            <a:r>
              <a:rPr lang="en-US" sz="3200" dirty="0" smtClean="0"/>
              <a:t>Race is a distinct construct from racism.</a:t>
            </a:r>
            <a:endParaRPr lang="en-US" sz="3200" baseline="30000" dirty="0"/>
          </a:p>
        </p:txBody>
      </p:sp>
      <p:sp>
        <p:nvSpPr>
          <p:cNvPr id="6" name="Content Placeholder 2"/>
          <p:cNvSpPr txBox="1">
            <a:spLocks/>
          </p:cNvSpPr>
          <p:nvPr/>
        </p:nvSpPr>
        <p:spPr>
          <a:xfrm>
            <a:off x="1522412" y="2578100"/>
            <a:ext cx="9144000" cy="12827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a:t>USA is a racially stratified </a:t>
            </a:r>
            <a:r>
              <a:rPr lang="en-US" sz="3200" dirty="0" smtClean="0"/>
              <a:t>society</a:t>
            </a:r>
            <a:r>
              <a:rPr lang="en-US" sz="3200" baseline="30000" dirty="0" smtClean="0"/>
              <a:t>1</a:t>
            </a:r>
            <a:r>
              <a:rPr lang="en-US" sz="3200" dirty="0" smtClean="0"/>
              <a:t> </a:t>
            </a:r>
          </a:p>
          <a:p>
            <a:pPr marL="0" indent="0">
              <a:buNone/>
            </a:pPr>
            <a:r>
              <a:rPr lang="en-US" sz="3200" dirty="0">
                <a:sym typeface="Wingdings" panose="05000000000000000000" pitchFamily="2" charset="2"/>
              </a:rPr>
              <a:t>	</a:t>
            </a:r>
            <a:r>
              <a:rPr lang="en-US" sz="3200" dirty="0" smtClean="0">
                <a:sym typeface="Wingdings" panose="05000000000000000000" pitchFamily="2" charset="2"/>
              </a:rPr>
              <a:t>	 </a:t>
            </a:r>
            <a:r>
              <a:rPr lang="en-US" sz="3200" u="sng" dirty="0" smtClean="0">
                <a:sym typeface="Wingdings" panose="05000000000000000000" pitchFamily="2" charset="2"/>
              </a:rPr>
              <a:t>Being Black</a:t>
            </a:r>
            <a:r>
              <a:rPr lang="en-US" sz="3200" dirty="0" smtClean="0">
                <a:sym typeface="Wingdings" panose="05000000000000000000" pitchFamily="2" charset="2"/>
              </a:rPr>
              <a:t> vs </a:t>
            </a:r>
            <a:r>
              <a:rPr lang="en-US" sz="3200" u="sng" dirty="0" smtClean="0">
                <a:sym typeface="Wingdings" panose="05000000000000000000" pitchFamily="2" charset="2"/>
              </a:rPr>
              <a:t>Being Black in America</a:t>
            </a:r>
          </a:p>
        </p:txBody>
      </p:sp>
      <p:sp>
        <p:nvSpPr>
          <p:cNvPr id="10" name="TextBox 9"/>
          <p:cNvSpPr txBox="1"/>
          <p:nvPr/>
        </p:nvSpPr>
        <p:spPr>
          <a:xfrm>
            <a:off x="3198812" y="5257800"/>
            <a:ext cx="8077200" cy="1394228"/>
          </a:xfrm>
          <a:prstGeom prst="rect">
            <a:avLst/>
          </a:prstGeom>
          <a:noFill/>
        </p:spPr>
        <p:txBody>
          <a:bodyPr wrap="square" rtlCol="0">
            <a:spAutoFit/>
          </a:bodyPr>
          <a:lstStyle/>
          <a:p>
            <a:pPr>
              <a:lnSpc>
                <a:spcPct val="90000"/>
              </a:lnSpc>
            </a:pPr>
            <a:r>
              <a:rPr lang="en-US" sz="2400" dirty="0" smtClean="0"/>
              <a:t>Further Reading on this topic:</a:t>
            </a:r>
          </a:p>
          <a:p>
            <a:pPr marL="342900" indent="-342900">
              <a:lnSpc>
                <a:spcPct val="90000"/>
              </a:lnSpc>
              <a:buAutoNum type="arabicPeriod"/>
            </a:pPr>
            <a:r>
              <a:rPr lang="en-US" sz="1400" dirty="0" err="1"/>
              <a:t>García</a:t>
            </a:r>
            <a:r>
              <a:rPr lang="en-US" sz="1400" dirty="0"/>
              <a:t>, J.J. &amp; Sharif, M.Z. (2015). Black lives matter: a commentary on racism and public health. Am J Public Health, 105, pp. e27-e30</a:t>
            </a:r>
            <a:r>
              <a:rPr lang="en-US" sz="1400" dirty="0" smtClean="0"/>
              <a:t>. </a:t>
            </a:r>
            <a:r>
              <a:rPr lang="en-US" sz="1400" dirty="0" smtClean="0">
                <a:hlinkClick r:id="rId3"/>
              </a:rPr>
              <a:t>LINK</a:t>
            </a:r>
            <a:r>
              <a:rPr lang="en-US" sz="1400" dirty="0" smtClean="0"/>
              <a:t>.</a:t>
            </a:r>
          </a:p>
          <a:p>
            <a:pPr marL="342900" indent="-342900">
              <a:lnSpc>
                <a:spcPct val="90000"/>
              </a:lnSpc>
              <a:buAutoNum type="arabicPeriod"/>
            </a:pPr>
            <a:r>
              <a:rPr lang="en-US" sz="1400" dirty="0"/>
              <a:t>Campos, P.F. (2017, July 29). White economic privilege is alive and well. New York Times</a:t>
            </a:r>
            <a:r>
              <a:rPr lang="en-US" sz="1400" dirty="0" smtClean="0"/>
              <a:t>. </a:t>
            </a:r>
            <a:r>
              <a:rPr lang="en-US" sz="1400" dirty="0" smtClean="0">
                <a:hlinkClick r:id="rId4"/>
              </a:rPr>
              <a:t>LINK</a:t>
            </a:r>
            <a:r>
              <a:rPr lang="en-US" sz="1400" dirty="0" smtClean="0"/>
              <a:t>.</a:t>
            </a:r>
          </a:p>
          <a:p>
            <a:pPr>
              <a:lnSpc>
                <a:spcPct val="90000"/>
              </a:lnSpc>
            </a:pPr>
            <a:endParaRPr lang="en-US" sz="1400" dirty="0" smtClean="0"/>
          </a:p>
          <a:p>
            <a:pPr>
              <a:lnSpc>
                <a:spcPct val="90000"/>
              </a:lnSpc>
            </a:pPr>
            <a:r>
              <a:rPr lang="en-US" sz="1400" dirty="0" smtClean="0"/>
              <a:t>          Gladwell, M. BLINK. Chapter 3: The Warren Harding Error. </a:t>
            </a:r>
            <a:r>
              <a:rPr lang="en-US" sz="1400" dirty="0" smtClean="0">
                <a:hlinkClick r:id="rId5"/>
              </a:rPr>
              <a:t>LINK</a:t>
            </a:r>
            <a:r>
              <a:rPr lang="en-US" sz="1400" dirty="0" smtClean="0"/>
              <a:t> (to reading guide).</a:t>
            </a:r>
          </a:p>
        </p:txBody>
      </p:sp>
      <p:sp>
        <p:nvSpPr>
          <p:cNvPr id="11" name="Content Placeholder 2"/>
          <p:cNvSpPr txBox="1">
            <a:spLocks/>
          </p:cNvSpPr>
          <p:nvPr/>
        </p:nvSpPr>
        <p:spPr>
          <a:xfrm>
            <a:off x="1549853" y="4254500"/>
            <a:ext cx="9144000"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a:t>Privilege Exists</a:t>
            </a:r>
            <a:r>
              <a:rPr lang="en-US" sz="3200" baseline="30000" dirty="0"/>
              <a:t>2</a:t>
            </a:r>
          </a:p>
        </p:txBody>
      </p:sp>
    </p:spTree>
    <p:extLst>
      <p:ext uri="{BB962C8B-B14F-4D97-AF65-F5344CB8AC3E}">
        <p14:creationId xmlns:p14="http://schemas.microsoft.com/office/powerpoint/2010/main" val="31726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10286998" cy="1020762"/>
          </a:xfrm>
        </p:spPr>
        <p:txBody>
          <a:bodyPr>
            <a:normAutofit fontScale="90000"/>
          </a:bodyPr>
          <a:lstStyle/>
          <a:p>
            <a:r>
              <a:rPr lang="en-US" sz="4000" u="sng" dirty="0" smtClean="0"/>
              <a:t>Racism</a:t>
            </a:r>
            <a:r>
              <a:rPr lang="en-US" sz="4000" dirty="0" smtClean="0"/>
              <a:t> </a:t>
            </a:r>
            <a:r>
              <a:rPr lang="en-US" sz="4000" dirty="0" smtClean="0">
                <a:sym typeface="Wingdings" panose="05000000000000000000" pitchFamily="2" charset="2"/>
              </a:rPr>
              <a:t> Racialized Health Disparities</a:t>
            </a:r>
            <a:endParaRPr lang="en-US" sz="4000" u="sng" dirty="0"/>
          </a:p>
        </p:txBody>
      </p:sp>
      <p:sp>
        <p:nvSpPr>
          <p:cNvPr id="10" name="TextBox 9"/>
          <p:cNvSpPr txBox="1"/>
          <p:nvPr/>
        </p:nvSpPr>
        <p:spPr>
          <a:xfrm>
            <a:off x="912812" y="6261690"/>
            <a:ext cx="11049001" cy="535531"/>
          </a:xfrm>
          <a:prstGeom prst="rect">
            <a:avLst/>
          </a:prstGeom>
          <a:noFill/>
        </p:spPr>
        <p:txBody>
          <a:bodyPr wrap="square" rtlCol="0">
            <a:spAutoFit/>
          </a:bodyPr>
          <a:lstStyle/>
          <a:p>
            <a:pPr>
              <a:lnSpc>
                <a:spcPct val="90000"/>
              </a:lnSpc>
            </a:pPr>
            <a:r>
              <a:rPr lang="en-US" sz="1600" dirty="0" smtClean="0"/>
              <a:t>1. </a:t>
            </a:r>
            <a:r>
              <a:rPr lang="en-US" sz="1600" dirty="0"/>
              <a:t>CDC. (2017). Health, United States, 2015 with special features on racial and ethnic health disparities. Page 28. </a:t>
            </a:r>
            <a:r>
              <a:rPr lang="en-US" sz="1600" dirty="0">
                <a:hlinkClick r:id="rId3"/>
              </a:rPr>
              <a:t>LINK</a:t>
            </a:r>
            <a:r>
              <a:rPr lang="en-US" sz="1600" dirty="0"/>
              <a:t> (PDF</a:t>
            </a:r>
            <a:r>
              <a:rPr lang="en-US" sz="1600" dirty="0" smtClean="0"/>
              <a:t>).</a:t>
            </a:r>
          </a:p>
          <a:p>
            <a:pPr>
              <a:lnSpc>
                <a:spcPct val="90000"/>
              </a:lnSpc>
            </a:pPr>
            <a:r>
              <a:rPr lang="en-US" sz="1600" dirty="0" smtClean="0"/>
              <a:t>2. </a:t>
            </a:r>
            <a:r>
              <a:rPr lang="en-US" sz="1600" dirty="0" err="1" smtClean="0"/>
              <a:t>Paradies</a:t>
            </a:r>
            <a:r>
              <a:rPr lang="en-US" sz="1600" dirty="0" smtClean="0"/>
              <a:t> </a:t>
            </a:r>
            <a:r>
              <a:rPr lang="en-US" sz="1600" dirty="0"/>
              <a:t>et al. (2015). Racism as a determinant of health: a systematic review and meta-analysis. PLOS ONE. </a:t>
            </a:r>
            <a:r>
              <a:rPr lang="en-US" sz="1600" dirty="0">
                <a:hlinkClick r:id="rId4"/>
              </a:rPr>
              <a:t>LINK</a:t>
            </a:r>
            <a:r>
              <a:rPr lang="en-US" sz="1600" dirty="0"/>
              <a:t>.</a:t>
            </a:r>
            <a:endParaRPr lang="en-US" sz="1600" dirty="0" smtClean="0"/>
          </a:p>
        </p:txBody>
      </p:sp>
      <p:pic>
        <p:nvPicPr>
          <p:cNvPr id="5" name="Picture 4"/>
          <p:cNvPicPr>
            <a:picLocks noChangeAspect="1"/>
          </p:cNvPicPr>
          <p:nvPr/>
        </p:nvPicPr>
        <p:blipFill>
          <a:blip r:embed="rId5"/>
          <a:stretch>
            <a:fillRect/>
          </a:stretch>
        </p:blipFill>
        <p:spPr>
          <a:xfrm>
            <a:off x="1903412" y="1600200"/>
            <a:ext cx="8001000" cy="4449535"/>
          </a:xfrm>
          <a:prstGeom prst="rect">
            <a:avLst/>
          </a:prstGeom>
        </p:spPr>
      </p:pic>
    </p:spTree>
    <p:extLst>
      <p:ext uri="{BB962C8B-B14F-4D97-AF65-F5344CB8AC3E}">
        <p14:creationId xmlns:p14="http://schemas.microsoft.com/office/powerpoint/2010/main" val="402083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t>Racism</a:t>
            </a:r>
            <a:r>
              <a:rPr lang="en-US" sz="4000" dirty="0" smtClean="0"/>
              <a:t> is </a:t>
            </a:r>
            <a:r>
              <a:rPr lang="en-US" sz="4000" b="1" i="1" dirty="0" smtClean="0"/>
              <a:t>Structural</a:t>
            </a:r>
            <a:endParaRPr lang="en-US" sz="4000" b="1" i="1" u="sng" dirty="0"/>
          </a:p>
        </p:txBody>
      </p:sp>
      <p:sp>
        <p:nvSpPr>
          <p:cNvPr id="3" name="Content Placeholder 2"/>
          <p:cNvSpPr>
            <a:spLocks noGrp="1"/>
          </p:cNvSpPr>
          <p:nvPr>
            <p:ph idx="1"/>
          </p:nvPr>
        </p:nvSpPr>
        <p:spPr>
          <a:xfrm>
            <a:off x="1522414" y="1904999"/>
            <a:ext cx="9144000" cy="1600201"/>
          </a:xfrm>
        </p:spPr>
        <p:txBody>
          <a:bodyPr>
            <a:normAutofit/>
          </a:bodyPr>
          <a:lstStyle/>
          <a:p>
            <a:r>
              <a:rPr lang="en-US" sz="3200" dirty="0" smtClean="0"/>
              <a:t>Beyond interpersonal</a:t>
            </a:r>
          </a:p>
          <a:p>
            <a:pPr marL="0" indent="0">
              <a:buNone/>
            </a:pPr>
            <a:r>
              <a:rPr lang="en-US" sz="3200" dirty="0" smtClean="0"/>
              <a:t>aggression</a:t>
            </a:r>
            <a:endParaRPr lang="en-US" sz="3200" baseline="30000" dirty="0"/>
          </a:p>
        </p:txBody>
      </p:sp>
      <p:sp>
        <p:nvSpPr>
          <p:cNvPr id="6" name="Content Placeholder 2"/>
          <p:cNvSpPr txBox="1">
            <a:spLocks/>
          </p:cNvSpPr>
          <p:nvPr/>
        </p:nvSpPr>
        <p:spPr>
          <a:xfrm>
            <a:off x="1522412" y="3803648"/>
            <a:ext cx="9144000" cy="1987551"/>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smtClean="0"/>
              <a:t>Beyond any particular</a:t>
            </a:r>
          </a:p>
          <a:p>
            <a:pPr marL="0" indent="0">
              <a:buNone/>
            </a:pPr>
            <a:r>
              <a:rPr lang="en-US" sz="3200" dirty="0" smtClean="0"/>
              <a:t>incident or example</a:t>
            </a:r>
            <a:endParaRPr lang="en-US" sz="3200" u="sng" dirty="0" smtClean="0">
              <a:sym typeface="Wingdings" panose="05000000000000000000" pitchFamily="2" charset="2"/>
            </a:endParaRPr>
          </a:p>
        </p:txBody>
      </p:sp>
      <p:pic>
        <p:nvPicPr>
          <p:cNvPr id="4" name="Picture 3"/>
          <p:cNvPicPr>
            <a:picLocks noChangeAspect="1"/>
          </p:cNvPicPr>
          <p:nvPr/>
        </p:nvPicPr>
        <p:blipFill rotWithShape="1">
          <a:blip r:embed="rId3"/>
          <a:srcRect r="10877" b="5981"/>
          <a:stretch/>
        </p:blipFill>
        <p:spPr>
          <a:xfrm>
            <a:off x="5942012" y="1251259"/>
            <a:ext cx="5181600" cy="5530541"/>
          </a:xfrm>
          <a:prstGeom prst="rect">
            <a:avLst/>
          </a:prstGeom>
        </p:spPr>
      </p:pic>
      <p:sp>
        <p:nvSpPr>
          <p:cNvPr id="5" name="TextBox 4"/>
          <p:cNvSpPr txBox="1"/>
          <p:nvPr/>
        </p:nvSpPr>
        <p:spPr>
          <a:xfrm>
            <a:off x="227012" y="6110069"/>
            <a:ext cx="5334000" cy="646331"/>
          </a:xfrm>
          <a:prstGeom prst="rect">
            <a:avLst/>
          </a:prstGeom>
          <a:noFill/>
        </p:spPr>
        <p:txBody>
          <a:bodyPr wrap="square" rtlCol="0">
            <a:spAutoFit/>
          </a:bodyPr>
          <a:lstStyle/>
          <a:p>
            <a:pPr>
              <a:lnSpc>
                <a:spcPct val="90000"/>
              </a:lnSpc>
            </a:pPr>
            <a:r>
              <a:rPr lang="en-US" sz="2000" dirty="0"/>
              <a:t>Boston Foundation. (2014). Healthy People / Healthy Economy Annual Report Card. </a:t>
            </a:r>
            <a:r>
              <a:rPr lang="en-US" sz="2000" dirty="0" smtClean="0"/>
              <a:t> </a:t>
            </a:r>
            <a:r>
              <a:rPr lang="en-US" sz="2000" dirty="0" smtClean="0">
                <a:hlinkClick r:id="rId4"/>
              </a:rPr>
              <a:t>LINK</a:t>
            </a:r>
            <a:r>
              <a:rPr lang="en-US" sz="2000" dirty="0" smtClean="0"/>
              <a:t>.</a:t>
            </a:r>
            <a:endParaRPr lang="en-US" sz="2000" dirty="0"/>
          </a:p>
        </p:txBody>
      </p:sp>
    </p:spTree>
    <p:extLst>
      <p:ext uri="{BB962C8B-B14F-4D97-AF65-F5344CB8AC3E}">
        <p14:creationId xmlns:p14="http://schemas.microsoft.com/office/powerpoint/2010/main" val="29832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753598" cy="1020762"/>
          </a:xfrm>
        </p:spPr>
        <p:txBody>
          <a:bodyPr>
            <a:normAutofit/>
          </a:bodyPr>
          <a:lstStyle/>
          <a:p>
            <a:r>
              <a:rPr lang="en-US" sz="4000" dirty="0" smtClean="0"/>
              <a:t>Evaluate Structural Vulnerability</a:t>
            </a:r>
            <a:endParaRPr lang="en-US" sz="4000" dirty="0"/>
          </a:p>
        </p:txBody>
      </p:sp>
      <p:sp>
        <p:nvSpPr>
          <p:cNvPr id="3" name="Content Placeholder 2"/>
          <p:cNvSpPr>
            <a:spLocks noGrp="1"/>
          </p:cNvSpPr>
          <p:nvPr>
            <p:ph idx="1"/>
          </p:nvPr>
        </p:nvSpPr>
        <p:spPr>
          <a:xfrm>
            <a:off x="1522414" y="1904999"/>
            <a:ext cx="9144000" cy="1371601"/>
          </a:xfrm>
        </p:spPr>
        <p:txBody>
          <a:bodyPr>
            <a:normAutofit/>
          </a:bodyPr>
          <a:lstStyle/>
          <a:p>
            <a:r>
              <a:rPr lang="en-US" sz="3200" dirty="0" smtClean="0"/>
              <a:t>How do the Social Determinants of Health affect your patient?</a:t>
            </a:r>
            <a:endParaRPr lang="en-US" sz="3200" baseline="30000" dirty="0"/>
          </a:p>
        </p:txBody>
      </p:sp>
      <p:sp>
        <p:nvSpPr>
          <p:cNvPr id="10" name="TextBox 9"/>
          <p:cNvSpPr txBox="1"/>
          <p:nvPr/>
        </p:nvSpPr>
        <p:spPr>
          <a:xfrm>
            <a:off x="1553483" y="6343169"/>
            <a:ext cx="8077200" cy="480131"/>
          </a:xfrm>
          <a:prstGeom prst="rect">
            <a:avLst/>
          </a:prstGeom>
          <a:noFill/>
        </p:spPr>
        <p:txBody>
          <a:bodyPr wrap="square" rtlCol="0">
            <a:spAutoFit/>
          </a:bodyPr>
          <a:lstStyle/>
          <a:p>
            <a:pPr marL="342900" indent="-342900">
              <a:lnSpc>
                <a:spcPct val="90000"/>
              </a:lnSpc>
              <a:buAutoNum type="arabicPeriod"/>
            </a:pPr>
            <a:r>
              <a:rPr lang="en-US" sz="1400" dirty="0"/>
              <a:t>Heiman, H.J. (2015). Beyond health care: the role of social determinants in promoting health and health equity. Kaiser Family Foundation - Disparities Policy. </a:t>
            </a:r>
            <a:r>
              <a:rPr lang="en-US" sz="1400" dirty="0">
                <a:hlinkClick r:id="rId3"/>
              </a:rPr>
              <a:t>LINK</a:t>
            </a:r>
            <a:r>
              <a:rPr lang="en-US" sz="1400" dirty="0"/>
              <a:t>.</a:t>
            </a:r>
            <a:endParaRPr lang="en-US" sz="1400" dirty="0" smtClean="0"/>
          </a:p>
        </p:txBody>
      </p:sp>
      <p:pic>
        <p:nvPicPr>
          <p:cNvPr id="3074" name="Picture 2" descr="Figure 2: Social Determinants of Health"/>
          <p:cNvPicPr>
            <a:picLocks noChangeAspect="1" noChangeArrowheads="1"/>
          </p:cNvPicPr>
          <p:nvPr/>
        </p:nvPicPr>
        <p:blipFill rotWithShape="1">
          <a:blip r:embed="rId4">
            <a:extLst>
              <a:ext uri="{28A0092B-C50C-407E-A947-70E740481C1C}">
                <a14:useLocalDpi xmlns:a14="http://schemas.microsoft.com/office/drawing/2010/main" val="0"/>
              </a:ext>
            </a:extLst>
          </a:blip>
          <a:srcRect l="2109" t="21779" r="2109" b="9982"/>
          <a:stretch/>
        </p:blipFill>
        <p:spPr bwMode="auto">
          <a:xfrm>
            <a:off x="4875212" y="2476500"/>
            <a:ext cx="6705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0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53483" y="6343169"/>
            <a:ext cx="8077200" cy="480131"/>
          </a:xfrm>
          <a:prstGeom prst="rect">
            <a:avLst/>
          </a:prstGeom>
          <a:noFill/>
        </p:spPr>
        <p:txBody>
          <a:bodyPr wrap="square" rtlCol="0">
            <a:spAutoFit/>
          </a:bodyPr>
          <a:lstStyle/>
          <a:p>
            <a:pPr marL="342900" indent="-342900">
              <a:lnSpc>
                <a:spcPct val="90000"/>
              </a:lnSpc>
              <a:buAutoNum type="arabicPeriod"/>
            </a:pPr>
            <a:r>
              <a:rPr lang="en-US" sz="1400" dirty="0" err="1"/>
              <a:t>Bourgois</a:t>
            </a:r>
            <a:r>
              <a:rPr lang="en-US" sz="1400" dirty="0"/>
              <a:t>, P., Holmes, S.M., Sue, K. &amp; Quesada, J. (2017). Structural vulnerability: operationalizing the concept to address health disparities in clinical care. Academic Medicine, 92(3), pp. 299-307. </a:t>
            </a:r>
            <a:r>
              <a:rPr lang="en-US" sz="1400" dirty="0">
                <a:hlinkClick r:id="rId3"/>
              </a:rPr>
              <a:t>LINK</a:t>
            </a:r>
            <a:r>
              <a:rPr lang="en-US" sz="1400" dirty="0" smtClean="0"/>
              <a:t>.</a:t>
            </a:r>
          </a:p>
        </p:txBody>
      </p:sp>
      <p:pic>
        <p:nvPicPr>
          <p:cNvPr id="5" name="Picture 4"/>
          <p:cNvPicPr>
            <a:picLocks noChangeAspect="1"/>
          </p:cNvPicPr>
          <p:nvPr/>
        </p:nvPicPr>
        <p:blipFill rotWithShape="1">
          <a:blip r:embed="rId4"/>
          <a:srcRect r="12629"/>
          <a:stretch/>
        </p:blipFill>
        <p:spPr>
          <a:xfrm>
            <a:off x="150812" y="457200"/>
            <a:ext cx="11705771" cy="838200"/>
          </a:xfrm>
          <a:prstGeom prst="rect">
            <a:avLst/>
          </a:prstGeom>
        </p:spPr>
      </p:pic>
      <p:pic>
        <p:nvPicPr>
          <p:cNvPr id="7" name="Picture 6"/>
          <p:cNvPicPr>
            <a:picLocks noChangeAspect="1"/>
          </p:cNvPicPr>
          <p:nvPr/>
        </p:nvPicPr>
        <p:blipFill rotWithShape="1">
          <a:blip r:embed="rId5"/>
          <a:srcRect/>
          <a:stretch/>
        </p:blipFill>
        <p:spPr>
          <a:xfrm>
            <a:off x="156480" y="2133600"/>
            <a:ext cx="11802931" cy="2209800"/>
          </a:xfrm>
          <a:prstGeom prst="rect">
            <a:avLst/>
          </a:prstGeom>
        </p:spPr>
      </p:pic>
      <p:pic>
        <p:nvPicPr>
          <p:cNvPr id="8" name="Picture 7"/>
          <p:cNvPicPr>
            <a:picLocks noChangeAspect="1"/>
          </p:cNvPicPr>
          <p:nvPr/>
        </p:nvPicPr>
        <p:blipFill>
          <a:blip r:embed="rId6"/>
          <a:stretch>
            <a:fillRect/>
          </a:stretch>
        </p:blipFill>
        <p:spPr>
          <a:xfrm>
            <a:off x="150812" y="2133600"/>
            <a:ext cx="11732654" cy="914400"/>
          </a:xfrm>
          <a:prstGeom prst="rect">
            <a:avLst/>
          </a:prstGeom>
        </p:spPr>
      </p:pic>
      <p:pic>
        <p:nvPicPr>
          <p:cNvPr id="9" name="Picture 8"/>
          <p:cNvPicPr>
            <a:picLocks noChangeAspect="1"/>
          </p:cNvPicPr>
          <p:nvPr/>
        </p:nvPicPr>
        <p:blipFill>
          <a:blip r:embed="rId7"/>
          <a:stretch>
            <a:fillRect/>
          </a:stretch>
        </p:blipFill>
        <p:spPr>
          <a:xfrm>
            <a:off x="138337" y="3015342"/>
            <a:ext cx="11821073" cy="2358391"/>
          </a:xfrm>
          <a:prstGeom prst="rect">
            <a:avLst/>
          </a:prstGeom>
        </p:spPr>
      </p:pic>
      <p:pic>
        <p:nvPicPr>
          <p:cNvPr id="11" name="Picture 10"/>
          <p:cNvPicPr>
            <a:picLocks noChangeAspect="1"/>
          </p:cNvPicPr>
          <p:nvPr/>
        </p:nvPicPr>
        <p:blipFill>
          <a:blip r:embed="rId8"/>
          <a:stretch>
            <a:fillRect/>
          </a:stretch>
        </p:blipFill>
        <p:spPr>
          <a:xfrm>
            <a:off x="138336" y="2151435"/>
            <a:ext cx="11799753" cy="2236554"/>
          </a:xfrm>
          <a:prstGeom prst="rect">
            <a:avLst/>
          </a:prstGeom>
        </p:spPr>
      </p:pic>
      <p:pic>
        <p:nvPicPr>
          <p:cNvPr id="12" name="Picture 11"/>
          <p:cNvPicPr>
            <a:picLocks noChangeAspect="1"/>
          </p:cNvPicPr>
          <p:nvPr/>
        </p:nvPicPr>
        <p:blipFill>
          <a:blip r:embed="rId9"/>
          <a:stretch>
            <a:fillRect/>
          </a:stretch>
        </p:blipFill>
        <p:spPr>
          <a:xfrm>
            <a:off x="33843" y="2169106"/>
            <a:ext cx="12048204" cy="2236718"/>
          </a:xfrm>
          <a:prstGeom prst="rect">
            <a:avLst/>
          </a:prstGeom>
        </p:spPr>
      </p:pic>
      <p:pic>
        <p:nvPicPr>
          <p:cNvPr id="13" name="Picture 12"/>
          <p:cNvPicPr>
            <a:picLocks noChangeAspect="1"/>
          </p:cNvPicPr>
          <p:nvPr/>
        </p:nvPicPr>
        <p:blipFill>
          <a:blip r:embed="rId10"/>
          <a:stretch>
            <a:fillRect/>
          </a:stretch>
        </p:blipFill>
        <p:spPr>
          <a:xfrm>
            <a:off x="0" y="2133600"/>
            <a:ext cx="12201367" cy="2362200"/>
          </a:xfrm>
          <a:prstGeom prst="rect">
            <a:avLst/>
          </a:prstGeom>
        </p:spPr>
      </p:pic>
      <p:pic>
        <p:nvPicPr>
          <p:cNvPr id="14" name="Picture 13"/>
          <p:cNvPicPr>
            <a:picLocks noChangeAspect="1"/>
          </p:cNvPicPr>
          <p:nvPr/>
        </p:nvPicPr>
        <p:blipFill>
          <a:blip r:embed="rId11"/>
          <a:stretch>
            <a:fillRect/>
          </a:stretch>
        </p:blipFill>
        <p:spPr>
          <a:xfrm>
            <a:off x="19016" y="2043112"/>
            <a:ext cx="13829599" cy="2452688"/>
          </a:xfrm>
          <a:prstGeom prst="rect">
            <a:avLst/>
          </a:prstGeom>
        </p:spPr>
      </p:pic>
      <p:pic>
        <p:nvPicPr>
          <p:cNvPr id="15" name="Picture 14"/>
          <p:cNvPicPr>
            <a:picLocks noChangeAspect="1"/>
          </p:cNvPicPr>
          <p:nvPr/>
        </p:nvPicPr>
        <p:blipFill>
          <a:blip r:embed="rId12"/>
          <a:stretch>
            <a:fillRect/>
          </a:stretch>
        </p:blipFill>
        <p:spPr>
          <a:xfrm>
            <a:off x="-27182" y="1992012"/>
            <a:ext cx="12001420" cy="1208388"/>
          </a:xfrm>
          <a:prstGeom prst="rect">
            <a:avLst/>
          </a:prstGeom>
        </p:spPr>
      </p:pic>
      <p:pic>
        <p:nvPicPr>
          <p:cNvPr id="17" name="Picture 16"/>
          <p:cNvPicPr>
            <a:picLocks noChangeAspect="1"/>
          </p:cNvPicPr>
          <p:nvPr/>
        </p:nvPicPr>
        <p:blipFill>
          <a:blip r:embed="rId7"/>
          <a:stretch>
            <a:fillRect/>
          </a:stretch>
        </p:blipFill>
        <p:spPr>
          <a:xfrm>
            <a:off x="-146502" y="3181875"/>
            <a:ext cx="12696900" cy="2533125"/>
          </a:xfrm>
          <a:prstGeom prst="rect">
            <a:avLst/>
          </a:prstGeom>
        </p:spPr>
      </p:pic>
      <p:pic>
        <p:nvPicPr>
          <p:cNvPr id="16" name="Picture 15"/>
          <p:cNvPicPr>
            <a:picLocks noChangeAspect="1"/>
          </p:cNvPicPr>
          <p:nvPr/>
        </p:nvPicPr>
        <p:blipFill>
          <a:blip r:embed="rId13"/>
          <a:stretch>
            <a:fillRect/>
          </a:stretch>
        </p:blipFill>
        <p:spPr>
          <a:xfrm>
            <a:off x="-23555" y="1902618"/>
            <a:ext cx="12142855" cy="3471115"/>
          </a:xfrm>
          <a:prstGeom prst="rect">
            <a:avLst/>
          </a:prstGeom>
        </p:spPr>
      </p:pic>
    </p:spTree>
    <p:extLst>
      <p:ext uri="{BB962C8B-B14F-4D97-AF65-F5344CB8AC3E}">
        <p14:creationId xmlns:p14="http://schemas.microsoft.com/office/powerpoint/2010/main" val="37375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hanks							</a:t>
            </a:r>
            <a:r>
              <a:rPr lang="en-US" dirty="0" smtClean="0">
                <a:sym typeface="Wingdings" panose="05000000000000000000" pitchFamily="2" charset="2"/>
              </a:rPr>
              <a:t> Lola</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612" y="-25400"/>
            <a:ext cx="5181600" cy="6908800"/>
          </a:xfrm>
          <a:prstGeom prst="rect">
            <a:avLst/>
          </a:prstGeom>
        </p:spPr>
      </p:pic>
    </p:spTree>
    <p:extLst>
      <p:ext uri="{BB962C8B-B14F-4D97-AF65-F5344CB8AC3E}">
        <p14:creationId xmlns:p14="http://schemas.microsoft.com/office/powerpoint/2010/main" val="111652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Cultural Competency</a:t>
            </a:r>
            <a:endParaRPr lang="en-US" sz="4000" dirty="0"/>
          </a:p>
        </p:txBody>
      </p:sp>
      <p:sp>
        <p:nvSpPr>
          <p:cNvPr id="3" name="Content Placeholder 2"/>
          <p:cNvSpPr>
            <a:spLocks noGrp="1"/>
          </p:cNvSpPr>
          <p:nvPr>
            <p:ph idx="1"/>
          </p:nvPr>
        </p:nvSpPr>
        <p:spPr>
          <a:xfrm>
            <a:off x="1522414" y="1905000"/>
            <a:ext cx="9144000" cy="1447800"/>
          </a:xfrm>
        </p:spPr>
        <p:txBody>
          <a:bodyPr>
            <a:normAutofit fontScale="92500" lnSpcReduction="20000"/>
          </a:bodyPr>
          <a:lstStyle/>
          <a:p>
            <a:r>
              <a:rPr lang="en-US" sz="3200" dirty="0" smtClean="0"/>
              <a:t>a </a:t>
            </a:r>
            <a:r>
              <a:rPr lang="en-US" sz="3200" dirty="0"/>
              <a:t>trend in medical education, and seeks to “counteract the marginalization of patients by race, ethnicity, social class religion, sexual orientation, or other markers of </a:t>
            </a:r>
            <a:r>
              <a:rPr lang="en-US" sz="3200" dirty="0" smtClean="0"/>
              <a:t>difference“ </a:t>
            </a:r>
            <a:endParaRPr lang="en-US" sz="3200" dirty="0"/>
          </a:p>
        </p:txBody>
      </p:sp>
      <p:sp>
        <p:nvSpPr>
          <p:cNvPr id="9" name="Content Placeholder 2"/>
          <p:cNvSpPr txBox="1">
            <a:spLocks/>
          </p:cNvSpPr>
          <p:nvPr/>
        </p:nvSpPr>
        <p:spPr>
          <a:xfrm>
            <a:off x="1531710" y="3276600"/>
            <a:ext cx="914400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a:t>by emphasizing a patient-centered approach that takes into account “culturally specific sources of stigma”</a:t>
            </a:r>
          </a:p>
        </p:txBody>
      </p:sp>
      <p:sp>
        <p:nvSpPr>
          <p:cNvPr id="11" name="Content Placeholder 2"/>
          <p:cNvSpPr txBox="1">
            <a:spLocks/>
          </p:cNvSpPr>
          <p:nvPr/>
        </p:nvSpPr>
        <p:spPr>
          <a:xfrm>
            <a:off x="1531710" y="4724400"/>
            <a:ext cx="914400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a:t>Cultural Competency </a:t>
            </a:r>
            <a:r>
              <a:rPr lang="en-US" sz="3200" dirty="0" smtClean="0"/>
              <a:t>does not address “the </a:t>
            </a:r>
            <a:r>
              <a:rPr lang="en-US" sz="3200" dirty="0"/>
              <a:t>complex relationships between </a:t>
            </a:r>
            <a:r>
              <a:rPr lang="en-US" sz="3200" u="sng" dirty="0"/>
              <a:t>clinical symptoms</a:t>
            </a:r>
            <a:r>
              <a:rPr lang="en-US" sz="3200" dirty="0"/>
              <a:t> and social, political, and economic systems.”</a:t>
            </a:r>
          </a:p>
        </p:txBody>
      </p:sp>
      <p:sp>
        <p:nvSpPr>
          <p:cNvPr id="4" name="Freeform 3"/>
          <p:cNvSpPr/>
          <p:nvPr/>
        </p:nvSpPr>
        <p:spPr>
          <a:xfrm>
            <a:off x="3046412" y="5671415"/>
            <a:ext cx="6836229" cy="685841"/>
          </a:xfrm>
          <a:custGeom>
            <a:avLst/>
            <a:gdLst>
              <a:gd name="connsiteX0" fmla="*/ 0 w 6836229"/>
              <a:gd name="connsiteY0" fmla="*/ 497155 h 685841"/>
              <a:gd name="connsiteX1" fmla="*/ 2090057 w 6836229"/>
              <a:gd name="connsiteY1" fmla="*/ 627783 h 685841"/>
              <a:gd name="connsiteX2" fmla="*/ 2278743 w 6836229"/>
              <a:gd name="connsiteY2" fmla="*/ 656812 h 685841"/>
              <a:gd name="connsiteX3" fmla="*/ 2336800 w 6836229"/>
              <a:gd name="connsiteY3" fmla="*/ 671326 h 685841"/>
              <a:gd name="connsiteX4" fmla="*/ 2975429 w 6836229"/>
              <a:gd name="connsiteY4" fmla="*/ 685841 h 685841"/>
              <a:gd name="connsiteX5" fmla="*/ 5529943 w 6836229"/>
              <a:gd name="connsiteY5" fmla="*/ 671326 h 685841"/>
              <a:gd name="connsiteX6" fmla="*/ 5617029 w 6836229"/>
              <a:gd name="connsiteY6" fmla="*/ 656812 h 685841"/>
              <a:gd name="connsiteX7" fmla="*/ 5863772 w 6836229"/>
              <a:gd name="connsiteY7" fmla="*/ 642298 h 685841"/>
              <a:gd name="connsiteX8" fmla="*/ 6154057 w 6836229"/>
              <a:gd name="connsiteY8" fmla="*/ 613269 h 685841"/>
              <a:gd name="connsiteX9" fmla="*/ 6226629 w 6836229"/>
              <a:gd name="connsiteY9" fmla="*/ 598755 h 685841"/>
              <a:gd name="connsiteX10" fmla="*/ 6386286 w 6836229"/>
              <a:gd name="connsiteY10" fmla="*/ 569726 h 685841"/>
              <a:gd name="connsiteX11" fmla="*/ 6429829 w 6836229"/>
              <a:gd name="connsiteY11" fmla="*/ 555212 h 685841"/>
              <a:gd name="connsiteX12" fmla="*/ 6473372 w 6836229"/>
              <a:gd name="connsiteY12" fmla="*/ 526183 h 685841"/>
              <a:gd name="connsiteX13" fmla="*/ 6516915 w 6836229"/>
              <a:gd name="connsiteY13" fmla="*/ 511669 h 685841"/>
              <a:gd name="connsiteX14" fmla="*/ 6574972 w 6836229"/>
              <a:gd name="connsiteY14" fmla="*/ 468126 h 685841"/>
              <a:gd name="connsiteX15" fmla="*/ 6633029 w 6836229"/>
              <a:gd name="connsiteY15" fmla="*/ 337498 h 685841"/>
              <a:gd name="connsiteX16" fmla="*/ 6647543 w 6836229"/>
              <a:gd name="connsiteY16" fmla="*/ 293955 h 685841"/>
              <a:gd name="connsiteX17" fmla="*/ 6662057 w 6836229"/>
              <a:gd name="connsiteY17" fmla="*/ 250412 h 685841"/>
              <a:gd name="connsiteX18" fmla="*/ 6647543 w 6836229"/>
              <a:gd name="connsiteY18" fmla="*/ 3669 h 685841"/>
              <a:gd name="connsiteX19" fmla="*/ 6618515 w 6836229"/>
              <a:gd name="connsiteY19" fmla="*/ 47212 h 685841"/>
              <a:gd name="connsiteX20" fmla="*/ 6574972 w 6836229"/>
              <a:gd name="connsiteY20" fmla="*/ 90755 h 685841"/>
              <a:gd name="connsiteX21" fmla="*/ 6516915 w 6836229"/>
              <a:gd name="connsiteY21" fmla="*/ 192355 h 685841"/>
              <a:gd name="connsiteX22" fmla="*/ 6473372 w 6836229"/>
              <a:gd name="connsiteY22" fmla="*/ 235898 h 685841"/>
              <a:gd name="connsiteX23" fmla="*/ 6545943 w 6836229"/>
              <a:gd name="connsiteY23" fmla="*/ 134298 h 685841"/>
              <a:gd name="connsiteX24" fmla="*/ 6633029 w 6836229"/>
              <a:gd name="connsiteY24" fmla="*/ 3669 h 685841"/>
              <a:gd name="connsiteX25" fmla="*/ 6705600 w 6836229"/>
              <a:gd name="connsiteY25" fmla="*/ 47212 h 685841"/>
              <a:gd name="connsiteX26" fmla="*/ 6749143 w 6836229"/>
              <a:gd name="connsiteY26" fmla="*/ 90755 h 685841"/>
              <a:gd name="connsiteX27" fmla="*/ 6792686 w 6836229"/>
              <a:gd name="connsiteY27" fmla="*/ 119783 h 685841"/>
              <a:gd name="connsiteX28" fmla="*/ 6836229 w 6836229"/>
              <a:gd name="connsiteY28" fmla="*/ 163326 h 68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36229" h="685841">
                <a:moveTo>
                  <a:pt x="0" y="497155"/>
                </a:moveTo>
                <a:cubicBezTo>
                  <a:pt x="2296676" y="690559"/>
                  <a:pt x="567343" y="574354"/>
                  <a:pt x="2090057" y="627783"/>
                </a:cubicBezTo>
                <a:cubicBezTo>
                  <a:pt x="2142287" y="629616"/>
                  <a:pt x="2223809" y="644605"/>
                  <a:pt x="2278743" y="656812"/>
                </a:cubicBezTo>
                <a:cubicBezTo>
                  <a:pt x="2298216" y="661139"/>
                  <a:pt x="2316869" y="670496"/>
                  <a:pt x="2336800" y="671326"/>
                </a:cubicBezTo>
                <a:cubicBezTo>
                  <a:pt x="2549547" y="680191"/>
                  <a:pt x="2762553" y="681003"/>
                  <a:pt x="2975429" y="685841"/>
                </a:cubicBezTo>
                <a:lnTo>
                  <a:pt x="5529943" y="671326"/>
                </a:lnTo>
                <a:cubicBezTo>
                  <a:pt x="5559370" y="671003"/>
                  <a:pt x="5587711" y="659361"/>
                  <a:pt x="5617029" y="656812"/>
                </a:cubicBezTo>
                <a:cubicBezTo>
                  <a:pt x="5699109" y="649675"/>
                  <a:pt x="5781524" y="647136"/>
                  <a:pt x="5863772" y="642298"/>
                </a:cubicBezTo>
                <a:cubicBezTo>
                  <a:pt x="6010790" y="605542"/>
                  <a:pt x="5848590" y="642361"/>
                  <a:pt x="6154057" y="613269"/>
                </a:cubicBezTo>
                <a:cubicBezTo>
                  <a:pt x="6178616" y="610930"/>
                  <a:pt x="6202357" y="603168"/>
                  <a:pt x="6226629" y="598755"/>
                </a:cubicBezTo>
                <a:cubicBezTo>
                  <a:pt x="6274096" y="590125"/>
                  <a:pt x="6338467" y="581681"/>
                  <a:pt x="6386286" y="569726"/>
                </a:cubicBezTo>
                <a:cubicBezTo>
                  <a:pt x="6401129" y="566015"/>
                  <a:pt x="6415315" y="560050"/>
                  <a:pt x="6429829" y="555212"/>
                </a:cubicBezTo>
                <a:cubicBezTo>
                  <a:pt x="6444343" y="545536"/>
                  <a:pt x="6457770" y="533984"/>
                  <a:pt x="6473372" y="526183"/>
                </a:cubicBezTo>
                <a:cubicBezTo>
                  <a:pt x="6487056" y="519341"/>
                  <a:pt x="6503631" y="519260"/>
                  <a:pt x="6516915" y="511669"/>
                </a:cubicBezTo>
                <a:cubicBezTo>
                  <a:pt x="6537918" y="499667"/>
                  <a:pt x="6555620" y="482640"/>
                  <a:pt x="6574972" y="468126"/>
                </a:cubicBezTo>
                <a:cubicBezTo>
                  <a:pt x="6620972" y="399124"/>
                  <a:pt x="6598485" y="441130"/>
                  <a:pt x="6633029" y="337498"/>
                </a:cubicBezTo>
                <a:lnTo>
                  <a:pt x="6647543" y="293955"/>
                </a:lnTo>
                <a:lnTo>
                  <a:pt x="6662057" y="250412"/>
                </a:lnTo>
                <a:cubicBezTo>
                  <a:pt x="6657219" y="168164"/>
                  <a:pt x="6664806" y="84230"/>
                  <a:pt x="6647543" y="3669"/>
                </a:cubicBezTo>
                <a:cubicBezTo>
                  <a:pt x="6643888" y="-13388"/>
                  <a:pt x="6629682" y="33811"/>
                  <a:pt x="6618515" y="47212"/>
                </a:cubicBezTo>
                <a:cubicBezTo>
                  <a:pt x="6605374" y="62981"/>
                  <a:pt x="6588113" y="74986"/>
                  <a:pt x="6574972" y="90755"/>
                </a:cubicBezTo>
                <a:cubicBezTo>
                  <a:pt x="6506404" y="173036"/>
                  <a:pt x="6587899" y="92977"/>
                  <a:pt x="6516915" y="192355"/>
                </a:cubicBezTo>
                <a:cubicBezTo>
                  <a:pt x="6504984" y="209058"/>
                  <a:pt x="6487886" y="221384"/>
                  <a:pt x="6473372" y="235898"/>
                </a:cubicBezTo>
                <a:cubicBezTo>
                  <a:pt x="6542590" y="97459"/>
                  <a:pt x="6457681" y="251981"/>
                  <a:pt x="6545943" y="134298"/>
                </a:cubicBezTo>
                <a:cubicBezTo>
                  <a:pt x="6577342" y="92432"/>
                  <a:pt x="6633029" y="3669"/>
                  <a:pt x="6633029" y="3669"/>
                </a:cubicBezTo>
                <a:cubicBezTo>
                  <a:pt x="6657219" y="18183"/>
                  <a:pt x="6683032" y="30286"/>
                  <a:pt x="6705600" y="47212"/>
                </a:cubicBezTo>
                <a:cubicBezTo>
                  <a:pt x="6722021" y="59528"/>
                  <a:pt x="6733374" y="77614"/>
                  <a:pt x="6749143" y="90755"/>
                </a:cubicBezTo>
                <a:cubicBezTo>
                  <a:pt x="6762544" y="101922"/>
                  <a:pt x="6778172" y="110107"/>
                  <a:pt x="6792686" y="119783"/>
                </a:cubicBezTo>
                <a:cubicBezTo>
                  <a:pt x="6824399" y="167351"/>
                  <a:pt x="6804271" y="163326"/>
                  <a:pt x="6836229" y="163326"/>
                </a:cubicBezTo>
              </a:path>
            </a:pathLst>
          </a:custGeom>
          <a:noFill/>
          <a:ln w="571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418012" y="6072382"/>
            <a:ext cx="362857" cy="217726"/>
          </a:xfrm>
          <a:custGeom>
            <a:avLst/>
            <a:gdLst>
              <a:gd name="connsiteX0" fmla="*/ 0 w 362857"/>
              <a:gd name="connsiteY0" fmla="*/ 0 h 217726"/>
              <a:gd name="connsiteX1" fmla="*/ 174171 w 362857"/>
              <a:gd name="connsiteY1" fmla="*/ 145143 h 217726"/>
              <a:gd name="connsiteX2" fmla="*/ 217714 w 362857"/>
              <a:gd name="connsiteY2" fmla="*/ 159657 h 217726"/>
              <a:gd name="connsiteX3" fmla="*/ 261257 w 362857"/>
              <a:gd name="connsiteY3" fmla="*/ 188686 h 217726"/>
              <a:gd name="connsiteX4" fmla="*/ 362857 w 362857"/>
              <a:gd name="connsiteY4" fmla="*/ 217714 h 21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57" h="217726">
                <a:moveTo>
                  <a:pt x="0" y="0"/>
                </a:moveTo>
                <a:cubicBezTo>
                  <a:pt x="11957" y="10628"/>
                  <a:pt x="121592" y="118853"/>
                  <a:pt x="174171" y="145143"/>
                </a:cubicBezTo>
                <a:cubicBezTo>
                  <a:pt x="187855" y="151985"/>
                  <a:pt x="203200" y="154819"/>
                  <a:pt x="217714" y="159657"/>
                </a:cubicBezTo>
                <a:cubicBezTo>
                  <a:pt x="232228" y="169333"/>
                  <a:pt x="245316" y="181601"/>
                  <a:pt x="261257" y="188686"/>
                </a:cubicBezTo>
                <a:cubicBezTo>
                  <a:pt x="330013" y="219244"/>
                  <a:pt x="321368" y="217714"/>
                  <a:pt x="362857" y="217714"/>
                </a:cubicBezTo>
              </a:path>
            </a:pathLst>
          </a:custGeom>
          <a:noFill/>
          <a:ln w="571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931818" y="6014336"/>
            <a:ext cx="457994" cy="342920"/>
          </a:xfrm>
          <a:custGeom>
            <a:avLst/>
            <a:gdLst>
              <a:gd name="connsiteX0" fmla="*/ 0 w 362857"/>
              <a:gd name="connsiteY0" fmla="*/ 0 h 217726"/>
              <a:gd name="connsiteX1" fmla="*/ 174171 w 362857"/>
              <a:gd name="connsiteY1" fmla="*/ 145143 h 217726"/>
              <a:gd name="connsiteX2" fmla="*/ 217714 w 362857"/>
              <a:gd name="connsiteY2" fmla="*/ 159657 h 217726"/>
              <a:gd name="connsiteX3" fmla="*/ 261257 w 362857"/>
              <a:gd name="connsiteY3" fmla="*/ 188686 h 217726"/>
              <a:gd name="connsiteX4" fmla="*/ 362857 w 362857"/>
              <a:gd name="connsiteY4" fmla="*/ 217714 h 21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57" h="217726">
                <a:moveTo>
                  <a:pt x="0" y="0"/>
                </a:moveTo>
                <a:cubicBezTo>
                  <a:pt x="11957" y="10628"/>
                  <a:pt x="121592" y="118853"/>
                  <a:pt x="174171" y="145143"/>
                </a:cubicBezTo>
                <a:cubicBezTo>
                  <a:pt x="187855" y="151985"/>
                  <a:pt x="203200" y="154819"/>
                  <a:pt x="217714" y="159657"/>
                </a:cubicBezTo>
                <a:cubicBezTo>
                  <a:pt x="232228" y="169333"/>
                  <a:pt x="245316" y="181601"/>
                  <a:pt x="261257" y="188686"/>
                </a:cubicBezTo>
                <a:cubicBezTo>
                  <a:pt x="330013" y="219244"/>
                  <a:pt x="321368" y="217714"/>
                  <a:pt x="362857" y="217714"/>
                </a:cubicBezTo>
              </a:path>
            </a:pathLst>
          </a:custGeom>
          <a:noFill/>
          <a:ln w="571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4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animBg="1"/>
      <p:bldP spid="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Interpersonally…</a:t>
            </a:r>
            <a:endParaRPr lang="en-US" sz="4000" dirty="0"/>
          </a:p>
        </p:txBody>
      </p:sp>
      <p:sp>
        <p:nvSpPr>
          <p:cNvPr id="7" name="Content Placeholder 2"/>
          <p:cNvSpPr txBox="1">
            <a:spLocks/>
          </p:cNvSpPr>
          <p:nvPr/>
        </p:nvSpPr>
        <p:spPr>
          <a:xfrm>
            <a:off x="1488617" y="2247900"/>
            <a:ext cx="9144000"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smtClean="0"/>
              <a:t>“Sit down.”</a:t>
            </a:r>
            <a:endParaRPr lang="en-US" sz="3200" dirty="0"/>
          </a:p>
        </p:txBody>
      </p:sp>
      <p:sp>
        <p:nvSpPr>
          <p:cNvPr id="8" name="Content Placeholder 2"/>
          <p:cNvSpPr txBox="1">
            <a:spLocks/>
          </p:cNvSpPr>
          <p:nvPr/>
        </p:nvSpPr>
        <p:spPr>
          <a:xfrm>
            <a:off x="1522412" y="3200400"/>
            <a:ext cx="914400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smtClean="0"/>
              <a:t>“Be humble.”</a:t>
            </a:r>
            <a:endParaRPr lang="en-US" sz="3200" dirty="0"/>
          </a:p>
        </p:txBody>
      </p:sp>
      <p:sp>
        <p:nvSpPr>
          <p:cNvPr id="9" name="Content Placeholder 2"/>
          <p:cNvSpPr txBox="1">
            <a:spLocks/>
          </p:cNvSpPr>
          <p:nvPr/>
        </p:nvSpPr>
        <p:spPr>
          <a:xfrm>
            <a:off x="1499053" y="4114800"/>
            <a:ext cx="914400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smtClean="0"/>
              <a:t>Embrace </a:t>
            </a:r>
            <a:r>
              <a:rPr lang="en-US" sz="3200" u="sng" dirty="0" smtClean="0"/>
              <a:t>Cultural Humility</a:t>
            </a:r>
            <a:r>
              <a:rPr lang="en-US" sz="3200" dirty="0" smtClean="0"/>
              <a:t>.</a:t>
            </a:r>
            <a:endParaRPr lang="en-US" sz="3200" dirty="0"/>
          </a:p>
        </p:txBody>
      </p:sp>
      <p:sp>
        <p:nvSpPr>
          <p:cNvPr id="10" name="TextBox 9"/>
          <p:cNvSpPr txBox="1"/>
          <p:nvPr/>
        </p:nvSpPr>
        <p:spPr>
          <a:xfrm>
            <a:off x="3198812" y="5257800"/>
            <a:ext cx="8077200" cy="1200329"/>
          </a:xfrm>
          <a:prstGeom prst="rect">
            <a:avLst/>
          </a:prstGeom>
          <a:noFill/>
        </p:spPr>
        <p:txBody>
          <a:bodyPr wrap="square" rtlCol="0">
            <a:spAutoFit/>
          </a:bodyPr>
          <a:lstStyle/>
          <a:p>
            <a:pPr>
              <a:lnSpc>
                <a:spcPct val="90000"/>
              </a:lnSpc>
            </a:pPr>
            <a:r>
              <a:rPr lang="en-US" sz="2400" dirty="0" smtClean="0"/>
              <a:t>Further Reading on this topic:</a:t>
            </a:r>
          </a:p>
          <a:p>
            <a:pPr marL="342900" indent="-342900">
              <a:lnSpc>
                <a:spcPct val="90000"/>
              </a:lnSpc>
              <a:buFont typeface="Arial" panose="020B0604020202020204" pitchFamily="34" charset="0"/>
              <a:buChar char="•"/>
            </a:pPr>
            <a:r>
              <a:rPr lang="en-US" sz="1400" dirty="0" err="1" smtClean="0"/>
              <a:t>Tervalon</a:t>
            </a:r>
            <a:r>
              <a:rPr lang="en-US" sz="1400" dirty="0"/>
              <a:t>, M. &amp; Murray-Garcia, J. (1998). Cultural humility versus cultural competence: a critical distinction in defining physician training outcomes in multicultural education. Journal of Health Care for the Poor and Underserved, 9(2), pp 117-25. </a:t>
            </a:r>
            <a:r>
              <a:rPr lang="en-US" sz="1400" dirty="0" smtClean="0">
                <a:hlinkClick r:id="rId3"/>
              </a:rPr>
              <a:t>Link</a:t>
            </a:r>
            <a:r>
              <a:rPr lang="en-US" sz="1400" dirty="0" smtClean="0"/>
              <a:t>.</a:t>
            </a:r>
          </a:p>
          <a:p>
            <a:pPr marL="342900" indent="-342900">
              <a:lnSpc>
                <a:spcPct val="90000"/>
              </a:lnSpc>
              <a:buFont typeface="Arial" panose="020B0604020202020204" pitchFamily="34" charset="0"/>
              <a:buChar char="•"/>
            </a:pPr>
            <a:r>
              <a:rPr lang="en-US" sz="1400" dirty="0">
                <a:hlinkClick r:id="rId4"/>
              </a:rPr>
              <a:t>https://</a:t>
            </a:r>
            <a:r>
              <a:rPr lang="en-US" sz="1400" dirty="0" smtClean="0">
                <a:hlinkClick r:id="rId4"/>
              </a:rPr>
              <a:t>en.wikipedia.org/wiki/Cultural_humility</a:t>
            </a:r>
            <a:r>
              <a:rPr lang="en-US" sz="1400" dirty="0" smtClean="0"/>
              <a:t> good old Wikipedia...</a:t>
            </a:r>
            <a:endParaRPr lang="en-US" sz="1400"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14444" b="36667"/>
          <a:stretch/>
        </p:blipFill>
        <p:spPr>
          <a:xfrm>
            <a:off x="7237412" y="1912257"/>
            <a:ext cx="3857625" cy="3352800"/>
          </a:xfrm>
          <a:prstGeom prst="rect">
            <a:avLst/>
          </a:prstGeom>
        </p:spPr>
      </p:pic>
      <p:cxnSp>
        <p:nvCxnSpPr>
          <p:cNvPr id="19" name="Straight Arrow Connector 18"/>
          <p:cNvCxnSpPr/>
          <p:nvPr/>
        </p:nvCxnSpPr>
        <p:spPr>
          <a:xfrm flipV="1">
            <a:off x="5408612" y="3886200"/>
            <a:ext cx="4114800" cy="1752600"/>
          </a:xfrm>
          <a:prstGeom prst="straightConnector1">
            <a:avLst/>
          </a:prstGeom>
          <a:ln w="381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31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Structural Competency?</a:t>
            </a:r>
            <a:endParaRPr lang="en-US" sz="4000" dirty="0"/>
          </a:p>
        </p:txBody>
      </p:sp>
      <p:sp>
        <p:nvSpPr>
          <p:cNvPr id="3" name="Content Placeholder 2"/>
          <p:cNvSpPr>
            <a:spLocks noGrp="1"/>
          </p:cNvSpPr>
          <p:nvPr>
            <p:ph idx="1"/>
          </p:nvPr>
        </p:nvSpPr>
        <p:spPr>
          <a:xfrm>
            <a:off x="1522414" y="1905000"/>
            <a:ext cx="9144000" cy="673100"/>
          </a:xfrm>
        </p:spPr>
        <p:txBody>
          <a:bodyPr>
            <a:normAutofit/>
          </a:bodyPr>
          <a:lstStyle/>
          <a:p>
            <a:r>
              <a:rPr lang="en-US" sz="3200" dirty="0" smtClean="0"/>
              <a:t>Beyond interpersonal interactions </a:t>
            </a:r>
            <a:endParaRPr lang="en-US" sz="3200" dirty="0"/>
          </a:p>
        </p:txBody>
      </p:sp>
      <p:sp>
        <p:nvSpPr>
          <p:cNvPr id="7" name="Content Placeholder 2"/>
          <p:cNvSpPr txBox="1">
            <a:spLocks/>
          </p:cNvSpPr>
          <p:nvPr/>
        </p:nvSpPr>
        <p:spPr>
          <a:xfrm>
            <a:off x="1522412" y="3187700"/>
            <a:ext cx="9144000" cy="33655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4400" dirty="0"/>
              <a:t>The capacity for health professionals to recognize and respond to health and illness as the downstream effects of social, political, and economic structures</a:t>
            </a:r>
            <a:r>
              <a:rPr lang="en-US" sz="4400" dirty="0" smtClean="0"/>
              <a:t>. </a:t>
            </a:r>
            <a:r>
              <a:rPr lang="en-US" sz="3600" dirty="0" smtClean="0"/>
              <a:t>(taken from Josh Neff)</a:t>
            </a:r>
            <a:endParaRPr lang="en-US" sz="3600" dirty="0"/>
          </a:p>
        </p:txBody>
      </p:sp>
      <p:sp>
        <p:nvSpPr>
          <p:cNvPr id="4" name="AutoShape 2" descr="Image result for doctor patient relation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doctor patient relation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0812" y="1676400"/>
            <a:ext cx="2057400" cy="13726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89012" y="3187700"/>
            <a:ext cx="10134600" cy="3213100"/>
          </a:xfrm>
          <a:prstGeom prst="rect">
            <a:avLst/>
          </a:prstGeom>
          <a:noFill/>
          <a:ln w="7620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60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Competency</a:t>
            </a:r>
            <a:endParaRPr lang="en-US" sz="4000" dirty="0"/>
          </a:p>
        </p:txBody>
      </p:sp>
      <p:sp>
        <p:nvSpPr>
          <p:cNvPr id="3" name="Content Placeholder 2"/>
          <p:cNvSpPr>
            <a:spLocks noGrp="1"/>
          </p:cNvSpPr>
          <p:nvPr>
            <p:ph idx="1"/>
          </p:nvPr>
        </p:nvSpPr>
        <p:spPr>
          <a:xfrm>
            <a:off x="1522414" y="1905000"/>
            <a:ext cx="9144000" cy="673100"/>
          </a:xfrm>
        </p:spPr>
        <p:txBody>
          <a:bodyPr>
            <a:normAutofit/>
          </a:bodyPr>
          <a:lstStyle/>
          <a:p>
            <a:r>
              <a:rPr lang="en-US" sz="3200" dirty="0" smtClean="0"/>
              <a:t>A way of thinking</a:t>
            </a:r>
            <a:endParaRPr lang="en-US" sz="3200" dirty="0"/>
          </a:p>
        </p:txBody>
      </p:sp>
      <p:sp>
        <p:nvSpPr>
          <p:cNvPr id="6" name="Content Placeholder 2"/>
          <p:cNvSpPr txBox="1">
            <a:spLocks/>
          </p:cNvSpPr>
          <p:nvPr/>
        </p:nvSpPr>
        <p:spPr>
          <a:xfrm>
            <a:off x="1522412" y="2578100"/>
            <a:ext cx="9144000"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smtClean="0"/>
              <a:t>Safe-Space. No Grade. No “Right Answers”</a:t>
            </a:r>
            <a:endParaRPr lang="en-US" sz="3200" dirty="0"/>
          </a:p>
        </p:txBody>
      </p:sp>
      <p:sp>
        <p:nvSpPr>
          <p:cNvPr id="7" name="Content Placeholder 2"/>
          <p:cNvSpPr txBox="1">
            <a:spLocks/>
          </p:cNvSpPr>
          <p:nvPr/>
        </p:nvSpPr>
        <p:spPr>
          <a:xfrm>
            <a:off x="1520822" y="3251200"/>
            <a:ext cx="9144000" cy="609600"/>
          </a:xfrm>
          <a:prstGeom prst="rect">
            <a:avLst/>
          </a:prstGeom>
        </p:spPr>
        <p:txBody>
          <a:bodyPr vert="horz" lIns="91440" tIns="45720" rIns="91440" bIns="45720" rtlCol="0">
            <a:normAutofit fontScale="925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a:t>Student-Driven </a:t>
            </a:r>
            <a:r>
              <a:rPr lang="en-US" sz="3200" dirty="0" smtClean="0"/>
              <a:t>part of the Curriculum </a:t>
            </a:r>
            <a:r>
              <a:rPr lang="en-US" sz="3200" dirty="0"/>
              <a:t>at </a:t>
            </a:r>
            <a:r>
              <a:rPr lang="en-US" sz="3200" dirty="0" err="1"/>
              <a:t>Touro</a:t>
            </a:r>
            <a:r>
              <a:rPr lang="en-US" sz="3200" dirty="0"/>
              <a:t> </a:t>
            </a:r>
            <a:r>
              <a:rPr lang="en-US" sz="3200" dirty="0" smtClean="0"/>
              <a:t>?  HMU!</a:t>
            </a:r>
            <a:endParaRPr lang="en-US" sz="3200" dirty="0"/>
          </a:p>
        </p:txBody>
      </p:sp>
      <p:sp>
        <p:nvSpPr>
          <p:cNvPr id="8" name="Content Placeholder 2"/>
          <p:cNvSpPr txBox="1">
            <a:spLocks/>
          </p:cNvSpPr>
          <p:nvPr/>
        </p:nvSpPr>
        <p:spPr>
          <a:xfrm>
            <a:off x="1519234" y="3860800"/>
            <a:ext cx="914400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smtClean="0"/>
              <a:t>Sitting &amp; Doing</a:t>
            </a:r>
            <a:endParaRPr lang="en-US" sz="3200" dirty="0"/>
          </a:p>
        </p:txBody>
      </p:sp>
      <p:sp>
        <p:nvSpPr>
          <p:cNvPr id="10" name="TextBox 9"/>
          <p:cNvSpPr txBox="1"/>
          <p:nvPr/>
        </p:nvSpPr>
        <p:spPr>
          <a:xfrm>
            <a:off x="3198812" y="5257800"/>
            <a:ext cx="8077200" cy="1200329"/>
          </a:xfrm>
          <a:prstGeom prst="rect">
            <a:avLst/>
          </a:prstGeom>
          <a:noFill/>
        </p:spPr>
        <p:txBody>
          <a:bodyPr wrap="square" rtlCol="0">
            <a:spAutoFit/>
          </a:bodyPr>
          <a:lstStyle/>
          <a:p>
            <a:pPr>
              <a:lnSpc>
                <a:spcPct val="90000"/>
              </a:lnSpc>
            </a:pPr>
            <a:r>
              <a:rPr lang="en-US" sz="2400" dirty="0" smtClean="0"/>
              <a:t>Further Reading on this topic:</a:t>
            </a:r>
          </a:p>
          <a:p>
            <a:pPr marL="342900" indent="-342900">
              <a:lnSpc>
                <a:spcPct val="90000"/>
              </a:lnSpc>
              <a:buFont typeface="Arial" panose="020B0604020202020204" pitchFamily="34" charset="0"/>
              <a:buChar char="•"/>
            </a:pPr>
            <a:r>
              <a:rPr lang="en-US" sz="1400" dirty="0" err="1"/>
              <a:t>Metzl</a:t>
            </a:r>
            <a:r>
              <a:rPr lang="en-US" sz="1400" dirty="0"/>
              <a:t>, J. &amp; Hansen, H. (2014). Structural competency: theorizing a new medical engagement with stigma and inequality. Social Science &amp; Medicine, 103, pp. 126-133</a:t>
            </a:r>
            <a:r>
              <a:rPr lang="en-US" sz="1400" dirty="0" smtClean="0"/>
              <a:t>. </a:t>
            </a:r>
            <a:r>
              <a:rPr lang="en-US" sz="1400" dirty="0" smtClean="0">
                <a:hlinkClick r:id="rId3"/>
              </a:rPr>
              <a:t>LINK</a:t>
            </a:r>
            <a:r>
              <a:rPr lang="en-US" sz="1400" dirty="0" smtClean="0"/>
              <a:t>.</a:t>
            </a:r>
          </a:p>
          <a:p>
            <a:pPr marL="342900" indent="-342900">
              <a:lnSpc>
                <a:spcPct val="90000"/>
              </a:lnSpc>
              <a:buFont typeface="Arial" panose="020B0604020202020204" pitchFamily="34" charset="0"/>
              <a:buChar char="•"/>
            </a:pPr>
            <a:r>
              <a:rPr lang="en-US" sz="1400" dirty="0" err="1" smtClean="0"/>
              <a:t>Pigg</a:t>
            </a:r>
            <a:r>
              <a:rPr lang="en-US" sz="1400" dirty="0"/>
              <a:t>, S.L. (2013). On sitting and doing: ethnography as action in global health. </a:t>
            </a:r>
            <a:r>
              <a:rPr lang="en-US" sz="1400" dirty="0" err="1"/>
              <a:t>Soc</a:t>
            </a:r>
            <a:r>
              <a:rPr lang="en-US" sz="1400" dirty="0"/>
              <a:t> </a:t>
            </a:r>
            <a:r>
              <a:rPr lang="en-US" sz="1400" dirty="0" err="1"/>
              <a:t>Sci</a:t>
            </a:r>
            <a:r>
              <a:rPr lang="en-US" sz="1400" dirty="0"/>
              <a:t> Med, 99,  pp. 127-134. </a:t>
            </a:r>
            <a:r>
              <a:rPr lang="en-US" sz="1400" dirty="0" smtClean="0"/>
              <a:t> </a:t>
            </a:r>
            <a:r>
              <a:rPr lang="en-US" sz="1400" dirty="0" smtClean="0">
                <a:hlinkClick r:id="rId4"/>
              </a:rPr>
              <a:t>LINK</a:t>
            </a:r>
            <a:r>
              <a:rPr lang="en-US" sz="1400" dirty="0" smtClean="0"/>
              <a:t>.</a:t>
            </a:r>
            <a:endParaRPr lang="en-US" sz="1400" dirty="0"/>
          </a:p>
        </p:txBody>
      </p:sp>
    </p:spTree>
    <p:extLst>
      <p:ext uri="{BB962C8B-B14F-4D97-AF65-F5344CB8AC3E}">
        <p14:creationId xmlns:p14="http://schemas.microsoft.com/office/powerpoint/2010/main" val="13349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Competency EXAMPLE</a:t>
            </a:r>
            <a:endParaRPr lang="en-US" sz="4000" dirty="0"/>
          </a:p>
        </p:txBody>
      </p:sp>
      <p:sp>
        <p:nvSpPr>
          <p:cNvPr id="3" name="Content Placeholder 2"/>
          <p:cNvSpPr>
            <a:spLocks noGrp="1"/>
          </p:cNvSpPr>
          <p:nvPr>
            <p:ph idx="1"/>
          </p:nvPr>
        </p:nvSpPr>
        <p:spPr>
          <a:xfrm>
            <a:off x="1522414" y="1905000"/>
            <a:ext cx="9144000" cy="673100"/>
          </a:xfrm>
        </p:spPr>
        <p:txBody>
          <a:bodyPr>
            <a:normAutofit fontScale="77500" lnSpcReduction="20000"/>
          </a:bodyPr>
          <a:lstStyle/>
          <a:p>
            <a:r>
              <a:rPr lang="en-US" sz="3200" dirty="0"/>
              <a:t>A 7 year-old girl in Flint, Michigan is found to have elevated lead levels by her pediatrician.</a:t>
            </a:r>
          </a:p>
        </p:txBody>
      </p:sp>
      <p:sp>
        <p:nvSpPr>
          <p:cNvPr id="6" name="Content Placeholder 2"/>
          <p:cNvSpPr txBox="1">
            <a:spLocks/>
          </p:cNvSpPr>
          <p:nvPr/>
        </p:nvSpPr>
        <p:spPr>
          <a:xfrm>
            <a:off x="1522412" y="2578100"/>
            <a:ext cx="9144000" cy="609600"/>
          </a:xfrm>
          <a:prstGeom prst="rect">
            <a:avLst/>
          </a:prstGeom>
        </p:spPr>
        <p:txBody>
          <a:bodyPr vert="horz" lIns="91440" tIns="45720" rIns="91440" bIns="45720" rtlCol="0">
            <a:normAutofit fontScale="70000" lnSpcReduction="2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200" dirty="0"/>
              <a:t>What factors contributed to the outcome of high lead levels in children?</a:t>
            </a:r>
          </a:p>
        </p:txBody>
      </p:sp>
      <p:sp>
        <p:nvSpPr>
          <p:cNvPr id="10" name="TextBox 9"/>
          <p:cNvSpPr txBox="1"/>
          <p:nvPr/>
        </p:nvSpPr>
        <p:spPr>
          <a:xfrm>
            <a:off x="9828212" y="6387864"/>
            <a:ext cx="2514600" cy="424732"/>
          </a:xfrm>
          <a:prstGeom prst="rect">
            <a:avLst/>
          </a:prstGeom>
          <a:noFill/>
        </p:spPr>
        <p:txBody>
          <a:bodyPr wrap="square" rtlCol="0">
            <a:spAutoFit/>
          </a:bodyPr>
          <a:lstStyle/>
          <a:p>
            <a:pPr>
              <a:lnSpc>
                <a:spcPct val="90000"/>
              </a:lnSpc>
            </a:pPr>
            <a:r>
              <a:rPr lang="en-US" sz="2400" dirty="0" smtClean="0"/>
              <a:t>Thanks, OHSU !</a:t>
            </a:r>
            <a:endParaRPr lang="en-US" sz="1400" dirty="0"/>
          </a:p>
        </p:txBody>
      </p:sp>
      <p:pic>
        <p:nvPicPr>
          <p:cNvPr id="4" name="Picture 3"/>
          <p:cNvPicPr>
            <a:picLocks noChangeAspect="1"/>
          </p:cNvPicPr>
          <p:nvPr/>
        </p:nvPicPr>
        <p:blipFill>
          <a:blip r:embed="rId3"/>
          <a:stretch>
            <a:fillRect/>
          </a:stretch>
        </p:blipFill>
        <p:spPr>
          <a:xfrm>
            <a:off x="2513012" y="3002596"/>
            <a:ext cx="6774444" cy="3597634"/>
          </a:xfrm>
          <a:prstGeom prst="rect">
            <a:avLst/>
          </a:prstGeom>
        </p:spPr>
      </p:pic>
    </p:spTree>
    <p:extLst>
      <p:ext uri="{BB962C8B-B14F-4D97-AF65-F5344CB8AC3E}">
        <p14:creationId xmlns:p14="http://schemas.microsoft.com/office/powerpoint/2010/main" val="250291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Racism?</a:t>
            </a:r>
            <a:endParaRPr lang="en-US" dirty="0"/>
          </a:p>
        </p:txBody>
      </p:sp>
      <p:sp>
        <p:nvSpPr>
          <p:cNvPr id="3" name="Text Placeholder 2"/>
          <p:cNvSpPr>
            <a:spLocks noGrp="1"/>
          </p:cNvSpPr>
          <p:nvPr>
            <p:ph type="body" idx="1"/>
          </p:nvPr>
        </p:nvSpPr>
        <p:spPr/>
        <p:txBody>
          <a:bodyPr>
            <a:normAutofit lnSpcReduction="10000"/>
          </a:bodyPr>
          <a:lstStyle/>
          <a:p>
            <a:r>
              <a:rPr lang="en-US" dirty="0" smtClean="0"/>
              <a:t>PARTNER UP </a:t>
            </a:r>
          </a:p>
          <a:p>
            <a:endParaRPr lang="en-US" dirty="0" smtClean="0"/>
          </a:p>
          <a:p>
            <a:r>
              <a:rPr lang="en-US" dirty="0" smtClean="0"/>
              <a:t>And answer in </a:t>
            </a:r>
            <a:r>
              <a:rPr lang="en-US" dirty="0" err="1" smtClean="0"/>
              <a:t>Socrative</a:t>
            </a:r>
            <a:r>
              <a:rPr lang="en-US" dirty="0" smtClean="0"/>
              <a:t>: </a:t>
            </a:r>
            <a:r>
              <a:rPr lang="en-US" b="1" u="sng" dirty="0" smtClean="0"/>
              <a:t>tami101</a:t>
            </a:r>
            <a:endParaRPr lang="en-US" b="1" u="sng" dirty="0"/>
          </a:p>
        </p:txBody>
      </p:sp>
    </p:spTree>
    <p:extLst>
      <p:ext uri="{BB962C8B-B14F-4D97-AF65-F5344CB8AC3E}">
        <p14:creationId xmlns:p14="http://schemas.microsoft.com/office/powerpoint/2010/main" val="372118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TF00001018.potx" id="{D19C2884-2C55-4C1A-A5C2-5D03FF1F35A4}" vid="{5F7A9C6A-558C-4654-B762-2F22BC904FAE}"/>
    </a:ext>
  </a:extLst>
</a:theme>
</file>

<file path=ppt/theme/theme2.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riel">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11320</TotalTime>
  <Words>1850</Words>
  <Application>Microsoft Macintosh PowerPoint</Application>
  <PresentationFormat>Custom</PresentationFormat>
  <Paragraphs>183</Paragraphs>
  <Slides>35</Slides>
  <Notes>19</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Chalkboard 16x9</vt:lpstr>
      <vt:lpstr>Median</vt:lpstr>
      <vt:lpstr>Oriel</vt:lpstr>
      <vt:lpstr>Introduction to Structural Competency</vt:lpstr>
      <vt:lpstr>Vocabulary Check... What are we talking about?</vt:lpstr>
      <vt:lpstr>Cultural Competency</vt:lpstr>
      <vt:lpstr>Cultural Competency</vt:lpstr>
      <vt:lpstr>Interpersonally…</vt:lpstr>
      <vt:lpstr>What is Structural Competency?</vt:lpstr>
      <vt:lpstr>Structural Competency</vt:lpstr>
      <vt:lpstr>Structural Competency EXAMPLE</vt:lpstr>
      <vt:lpstr>What is Racism?</vt:lpstr>
      <vt:lpstr>OUR FIRST PATIENT CASE.</vt:lpstr>
      <vt:lpstr>You are a Family Physician or Pediatrician in the Bay Area</vt:lpstr>
      <vt:lpstr>Meet “Ben”</vt:lpstr>
      <vt:lpstr>PowerPoint Presentation</vt:lpstr>
      <vt:lpstr>What if the pulmonologist knew…</vt:lpstr>
      <vt:lpstr>PowerPoint Presentation</vt:lpstr>
      <vt:lpstr>PowerPoint Presentation</vt:lpstr>
      <vt:lpstr>PowerPoint Presentation</vt:lpstr>
      <vt:lpstr>PowerPoint Presentation</vt:lpstr>
      <vt:lpstr>Has racism affected Ben’s health?</vt:lpstr>
      <vt:lpstr>From the New England  Journal of Medicine</vt:lpstr>
      <vt:lpstr>PowerPoint Presentation</vt:lpstr>
      <vt:lpstr>Racism 101—What Is Racism?</vt:lpstr>
      <vt:lpstr>Racism 101—What Is Racism</vt:lpstr>
      <vt:lpstr>Racism 101—What Is Racism</vt:lpstr>
      <vt:lpstr>Racism 101—What Is Racism</vt:lpstr>
      <vt:lpstr>Racism 101—What Is Racism</vt:lpstr>
      <vt:lpstr>Racism 101—What Is Racism</vt:lpstr>
      <vt:lpstr>Racism 101—The Gardeners Tale</vt:lpstr>
      <vt:lpstr>Racism 101—The Gardeners Tale</vt:lpstr>
      <vt:lpstr>Racism is a Public Health Crisis</vt:lpstr>
      <vt:lpstr>Racism  Racialized Health Disparities</vt:lpstr>
      <vt:lpstr>Racism is Structural</vt:lpstr>
      <vt:lpstr>Evaluate Structural Vulnerability</vt:lpstr>
      <vt:lpstr>PowerPoint Presentation</vt:lpstr>
      <vt:lpstr>thanks        Lola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matt</dc:creator>
  <cp:lastModifiedBy>Microsoft Office User</cp:lastModifiedBy>
  <cp:revision>46</cp:revision>
  <dcterms:created xsi:type="dcterms:W3CDTF">2017-07-25T21:25:10Z</dcterms:created>
  <dcterms:modified xsi:type="dcterms:W3CDTF">2018-07-12T01:03:53Z</dcterms:modified>
</cp:coreProperties>
</file>