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1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7254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401589519d_2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401589519d_2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g401589519d_2_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2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Our brain allows us to process 400 billion bits of information a second. </a:t>
            </a:r>
            <a:endParaRPr/>
          </a:p>
          <a:p>
            <a:pPr marL="0" marR="0" lvl="2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However, we are consciously aware of 2k</a:t>
            </a:r>
            <a:endParaRPr/>
          </a:p>
          <a:p>
            <a:pPr marL="0" marR="0" lvl="2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2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Dr. Joseph Dispenza</a:t>
            </a:r>
            <a:endParaRPr/>
          </a:p>
        </p:txBody>
      </p:sp>
      <p:sp>
        <p:nvSpPr>
          <p:cNvPr id="141" name="Google Shape;14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your biases? What biases have you noticed from those around you? 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0" name="Google Shape;17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Hand out the examples of microaggressions as the video plays and have a discussion about them. 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prstGeom prst="rect">
            <a:avLst/>
          </a:prstGeom>
          <a:solidFill>
            <a:srgbClr val="E8E8DF"/>
          </a:solidFill>
          <a:ln>
            <a:noFill/>
          </a:ln>
        </p:spPr>
        <p:txBody>
          <a:bodyPr spcFirstLastPara="1" wrap="square" lIns="292600" tIns="91425" rIns="274300" bIns="91425" anchor="t" anchorCtr="0"/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ctr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ctr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ctr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ctr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ldNum" idx="12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"/>
          <p:cNvSpPr txBox="1"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1" name="Google Shape;81;p11"/>
          <p:cNvSpPr>
            <a:spLocks noGrp="1"/>
          </p:cNvSpPr>
          <p:nvPr>
            <p:ph type="pic" idx="2"/>
          </p:nvPr>
        </p:nvSpPr>
        <p:spPr>
          <a:xfrm>
            <a:off x="5487987" y="2048256"/>
            <a:ext cx="3427413" cy="420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rgbClr val="3D3D3D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rgbClr val="3D3D3D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body" idx="1"/>
          </p:nvPr>
        </p:nvSpPr>
        <p:spPr>
          <a:xfrm>
            <a:off x="914400" y="2039112"/>
            <a:ext cx="4572000" cy="4224528"/>
          </a:xfrm>
          <a:prstGeom prst="rect">
            <a:avLst/>
          </a:prstGeom>
          <a:solidFill>
            <a:srgbClr val="E8E8DF"/>
          </a:solidFill>
          <a:ln>
            <a:noFill/>
          </a:ln>
        </p:spPr>
        <p:txBody>
          <a:bodyPr spcFirstLastPara="1" wrap="square" lIns="292600" tIns="274300" rIns="274300" bIns="274300" anchor="t" anchorCtr="0"/>
          <a:lstStyle>
            <a:lvl1pPr marL="457200" marR="0" lvl="0" indent="-2286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rgbClr val="3D3D3D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rgbClr val="3D3D3D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dt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ft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sldNum" idx="12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above Caption">
  <p:cSld name="Picture above Caption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2"/>
          <p:cNvSpPr txBox="1"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137150" rIns="274300" bIns="13715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prstGeom prst="rect">
            <a:avLst/>
          </a:prstGeom>
          <a:solidFill>
            <a:srgbClr val="E8E8DF"/>
          </a:solidFill>
          <a:ln>
            <a:noFill/>
          </a:ln>
        </p:spPr>
        <p:txBody>
          <a:bodyPr spcFirstLastPara="1" wrap="square" lIns="292600" tIns="137150" rIns="274300" bIns="137150" anchor="t" anchorCtr="0"/>
          <a:lstStyle>
            <a:lvl1pPr marR="0" lvl="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ctr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ctr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ctr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ctr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dt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ft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1" name="Google Shape;91;p12"/>
          <p:cNvSpPr>
            <a:spLocks noGrp="1"/>
          </p:cNvSpPr>
          <p:nvPr>
            <p:ph type="pic" idx="2"/>
          </p:nvPr>
        </p:nvSpPr>
        <p:spPr>
          <a:xfrm>
            <a:off x="927100" y="1129553"/>
            <a:ext cx="7988300" cy="298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Pictures with Caption">
  <p:cSld name="2 Pictures with Caption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137150" rIns="274300" bIns="13715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prstGeom prst="rect">
            <a:avLst/>
          </a:prstGeom>
          <a:solidFill>
            <a:srgbClr val="E8E8DF"/>
          </a:solidFill>
          <a:ln>
            <a:noFill/>
          </a:ln>
        </p:spPr>
        <p:txBody>
          <a:bodyPr spcFirstLastPara="1" wrap="square" lIns="292600" tIns="137150" rIns="274300" bIns="137150" anchor="t" anchorCtr="0"/>
          <a:lstStyle>
            <a:lvl1pPr marR="0" lvl="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ctr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ctr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ctr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ctr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dt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ft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7" name="Google Shape;97;p13"/>
          <p:cNvSpPr>
            <a:spLocks noGrp="1"/>
          </p:cNvSpPr>
          <p:nvPr>
            <p:ph type="pic" idx="2"/>
          </p:nvPr>
        </p:nvSpPr>
        <p:spPr>
          <a:xfrm>
            <a:off x="927100" y="1129553"/>
            <a:ext cx="3986784" cy="298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8" name="Google Shape;98;p13"/>
          <p:cNvSpPr>
            <a:spLocks noGrp="1"/>
          </p:cNvSpPr>
          <p:nvPr>
            <p:ph type="pic" idx="3"/>
          </p:nvPr>
        </p:nvSpPr>
        <p:spPr>
          <a:xfrm>
            <a:off x="4928616" y="1129553"/>
            <a:ext cx="3986784" cy="298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Pictures with Caption">
  <p:cSld name="3 Pictures with Caption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137150" rIns="274300" bIns="13715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prstGeom prst="rect">
            <a:avLst/>
          </a:prstGeom>
          <a:solidFill>
            <a:srgbClr val="E8E8DF"/>
          </a:solidFill>
          <a:ln>
            <a:noFill/>
          </a:ln>
        </p:spPr>
        <p:txBody>
          <a:bodyPr spcFirstLastPara="1" wrap="square" lIns="292600" tIns="137150" rIns="274300" bIns="137150" anchor="t" anchorCtr="0"/>
          <a:lstStyle>
            <a:lvl1pPr marR="0" lvl="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ctr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ctr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ctr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ctr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2" name="Google Shape;102;p14"/>
          <p:cNvSpPr txBox="1">
            <a:spLocks noGrp="1"/>
          </p:cNvSpPr>
          <p:nvPr>
            <p:ph type="dt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3" name="Google Shape;103;p14"/>
          <p:cNvSpPr txBox="1">
            <a:spLocks noGrp="1"/>
          </p:cNvSpPr>
          <p:nvPr>
            <p:ph type="ft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4" name="Google Shape;104;p14"/>
          <p:cNvSpPr>
            <a:spLocks noGrp="1"/>
          </p:cNvSpPr>
          <p:nvPr>
            <p:ph type="pic" idx="2"/>
          </p:nvPr>
        </p:nvSpPr>
        <p:spPr>
          <a:xfrm>
            <a:off x="927100" y="1129553"/>
            <a:ext cx="6601968" cy="298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5" name="Google Shape;105;p14"/>
          <p:cNvSpPr>
            <a:spLocks noGrp="1"/>
          </p:cNvSpPr>
          <p:nvPr>
            <p:ph type="pic" idx="3"/>
          </p:nvPr>
        </p:nvSpPr>
        <p:spPr>
          <a:xfrm>
            <a:off x="7543800" y="1129553"/>
            <a:ext cx="1371600" cy="1481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6" name="Google Shape;106;p14"/>
          <p:cNvSpPr>
            <a:spLocks noGrp="1"/>
          </p:cNvSpPr>
          <p:nvPr>
            <p:ph type="pic" idx="4"/>
          </p:nvPr>
        </p:nvSpPr>
        <p:spPr>
          <a:xfrm>
            <a:off x="7543800" y="2629169"/>
            <a:ext cx="1371600" cy="1481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body" idx="1"/>
          </p:nvPr>
        </p:nvSpPr>
        <p:spPr>
          <a:xfrm rot="5400000">
            <a:off x="3084278" y="625707"/>
            <a:ext cx="3670767" cy="7610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⬜"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Google Shape;110;p15"/>
          <p:cNvSpPr txBox="1">
            <a:spLocks noGrp="1"/>
          </p:cNvSpPr>
          <p:nvPr>
            <p:ph type="dt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1" name="Google Shape;111;p15"/>
          <p:cNvSpPr txBox="1">
            <a:spLocks noGrp="1"/>
          </p:cNvSpPr>
          <p:nvPr>
            <p:ph type="ft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2" name="Google Shape;112;p15"/>
          <p:cNvSpPr txBox="1">
            <a:spLocks noGrp="1"/>
          </p:cNvSpPr>
          <p:nvPr>
            <p:ph type="sldNum" idx="12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>
            <a:spLocks noGrp="1"/>
          </p:cNvSpPr>
          <p:nvPr>
            <p:ph type="title"/>
          </p:nvPr>
        </p:nvSpPr>
        <p:spPr>
          <a:xfrm rot="5400000">
            <a:off x="5678114" y="3438993"/>
            <a:ext cx="5533278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274300" tIns="685800" rIns="274300" bIns="6858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5" name="Google Shape;115;p16"/>
          <p:cNvSpPr txBox="1">
            <a:spLocks noGrp="1"/>
          </p:cNvSpPr>
          <p:nvPr>
            <p:ph type="body" idx="1"/>
          </p:nvPr>
        </p:nvSpPr>
        <p:spPr>
          <a:xfrm rot="5400000">
            <a:off x="2059548" y="792723"/>
            <a:ext cx="4542304" cy="64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⬜"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6" name="Google Shape;116;p16"/>
          <p:cNvSpPr txBox="1">
            <a:spLocks noGrp="1"/>
          </p:cNvSpPr>
          <p:nvPr>
            <p:ph type="dt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7" name="Google Shape;117;p16"/>
          <p:cNvSpPr txBox="1">
            <a:spLocks noGrp="1"/>
          </p:cNvSpPr>
          <p:nvPr>
            <p:ph type="ft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8" name="Google Shape;118;p16"/>
          <p:cNvSpPr txBox="1">
            <a:spLocks noGrp="1"/>
          </p:cNvSpPr>
          <p:nvPr>
            <p:ph type="sldNum" idx="12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⬜"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dt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ft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body" idx="1"/>
          </p:nvPr>
        </p:nvSpPr>
        <p:spPr>
          <a:xfrm>
            <a:off x="1117600" y="2595563"/>
            <a:ext cx="3566160" cy="368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2"/>
          </p:nvPr>
        </p:nvSpPr>
        <p:spPr>
          <a:xfrm>
            <a:off x="5147534" y="2595563"/>
            <a:ext cx="3566160" cy="368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Picture">
  <p:cSld name="Title Slide with Pictur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prstGeom prst="rect">
            <a:avLst/>
          </a:prstGeom>
          <a:solidFill>
            <a:srgbClr val="E8E8DF"/>
          </a:solidFill>
          <a:ln>
            <a:noFill/>
          </a:ln>
        </p:spPr>
        <p:txBody>
          <a:bodyPr spcFirstLastPara="1" wrap="square" lIns="292600" tIns="91425" rIns="274300" bIns="91425" anchor="t" anchorCtr="0"/>
          <a:lstStyle>
            <a:lvl1pPr marR="0" lvl="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ctr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ctr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ctr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ctr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dt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>
            <a:spLocks noGrp="1"/>
          </p:cNvSpPr>
          <p:nvPr>
            <p:ph type="pic" idx="2"/>
          </p:nvPr>
        </p:nvSpPr>
        <p:spPr>
          <a:xfrm>
            <a:off x="927100" y="1129553"/>
            <a:ext cx="79883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prstGeom prst="rect">
            <a:avLst/>
          </a:prstGeom>
          <a:solidFill>
            <a:srgbClr val="E8E8DF"/>
          </a:solidFill>
          <a:ln>
            <a:noFill/>
          </a:ln>
        </p:spPr>
        <p:txBody>
          <a:bodyPr spcFirstLastPara="1" wrap="square" lIns="292600" tIns="91425" rIns="274300" bIns="91425" anchor="ctr" anchorCtr="0"/>
          <a:lstStyle>
            <a:lvl1pPr marL="457200" marR="0" lvl="0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3D3D3D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3D3D3D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dt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ft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rgbClr val="3D3D3D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rgbClr val="3D3D3D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2"/>
          </p:nvPr>
        </p:nvSpPr>
        <p:spPr>
          <a:xfrm>
            <a:off x="1120588" y="3065929"/>
            <a:ext cx="3566160" cy="3211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rgbClr val="3D3D3D"/>
              </a:buClr>
              <a:buSzPts val="1600"/>
              <a:buFont typeface="Noto Sans Symbols"/>
              <a:buChar char="⬜"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⬜"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3D3D3D"/>
              </a:buClr>
              <a:buSzPts val="1600"/>
              <a:buFont typeface="Noto Sans Symbols"/>
              <a:buChar char="⬜"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⬜"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body" idx="3"/>
          </p:nvPr>
        </p:nvSpPr>
        <p:spPr>
          <a:xfrm>
            <a:off x="5147534" y="2017713"/>
            <a:ext cx="3566160" cy="877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rgbClr val="3D3D3D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rgbClr val="3D3D3D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4"/>
          </p:nvPr>
        </p:nvSpPr>
        <p:spPr>
          <a:xfrm>
            <a:off x="5147534" y="3065929"/>
            <a:ext cx="3566160" cy="3211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rgbClr val="3D3D3D"/>
              </a:buClr>
              <a:buSzPts val="1600"/>
              <a:buFont typeface="Noto Sans Symbols"/>
              <a:buChar char="⬜"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⬜"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3D3D3D"/>
              </a:buClr>
              <a:buSzPts val="1600"/>
              <a:buFont typeface="Noto Sans Symbols"/>
              <a:buChar char="⬜"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⬜"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dt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ft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sldNum" idx="12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7" name="Google Shape;57;p7"/>
          <p:cNvCxnSpPr/>
          <p:nvPr/>
        </p:nvCxnSpPr>
        <p:spPr>
          <a:xfrm>
            <a:off x="1212028" y="2904565"/>
            <a:ext cx="3383280" cy="1588"/>
          </a:xfrm>
          <a:prstGeom prst="straightConnector1">
            <a:avLst/>
          </a:prstGeom>
          <a:noFill/>
          <a:ln w="38100" cap="flat" cmpd="sng">
            <a:solidFill>
              <a:srgbClr val="DDDDC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8" name="Google Shape;58;p7"/>
          <p:cNvCxnSpPr/>
          <p:nvPr/>
        </p:nvCxnSpPr>
        <p:spPr>
          <a:xfrm>
            <a:off x="5238974" y="2904565"/>
            <a:ext cx="3383280" cy="1588"/>
          </a:xfrm>
          <a:prstGeom prst="straightConnector1">
            <a:avLst/>
          </a:prstGeom>
          <a:noFill/>
          <a:ln w="38100" cap="flat" cmpd="sng">
            <a:solidFill>
              <a:srgbClr val="DDDDC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7"/>
          <p:cNvCxnSpPr/>
          <p:nvPr/>
        </p:nvCxnSpPr>
        <p:spPr>
          <a:xfrm>
            <a:off x="1212028" y="2904565"/>
            <a:ext cx="3383280" cy="1588"/>
          </a:xfrm>
          <a:prstGeom prst="straightConnector1">
            <a:avLst/>
          </a:prstGeom>
          <a:noFill/>
          <a:ln w="38100" cap="flat" cmpd="sng">
            <a:solidFill>
              <a:srgbClr val="DDDDC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0" name="Google Shape;60;p7"/>
          <p:cNvCxnSpPr/>
          <p:nvPr/>
        </p:nvCxnSpPr>
        <p:spPr>
          <a:xfrm>
            <a:off x="5238974" y="2904565"/>
            <a:ext cx="3383280" cy="1588"/>
          </a:xfrm>
          <a:prstGeom prst="straightConnector1">
            <a:avLst/>
          </a:prstGeom>
          <a:noFill/>
          <a:ln w="38100" cap="flat" cmpd="sng">
            <a:solidFill>
              <a:srgbClr val="DDDDC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1" name="Google Shape;61;p7"/>
          <p:cNvCxnSpPr/>
          <p:nvPr/>
        </p:nvCxnSpPr>
        <p:spPr>
          <a:xfrm>
            <a:off x="1212028" y="2904565"/>
            <a:ext cx="3383280" cy="1588"/>
          </a:xfrm>
          <a:prstGeom prst="straightConnector1">
            <a:avLst/>
          </a:prstGeom>
          <a:noFill/>
          <a:ln w="38100" cap="flat" cmpd="sng">
            <a:solidFill>
              <a:srgbClr val="DDDDC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7"/>
          <p:cNvCxnSpPr/>
          <p:nvPr/>
        </p:nvCxnSpPr>
        <p:spPr>
          <a:xfrm>
            <a:off x="5238974" y="2904565"/>
            <a:ext cx="3383280" cy="1588"/>
          </a:xfrm>
          <a:prstGeom prst="straightConnector1">
            <a:avLst/>
          </a:prstGeom>
          <a:noFill/>
          <a:ln w="38100" cap="flat" cmpd="sng">
            <a:solidFill>
              <a:srgbClr val="DDDDC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 txBox="1"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dt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ft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sldNum" idx="12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 txBox="1">
            <a:spLocks noGrp="1"/>
          </p:cNvSpPr>
          <p:nvPr>
            <p:ph type="dt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ft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sldNum" idx="12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body" idx="1"/>
          </p:nvPr>
        </p:nvSpPr>
        <p:spPr>
          <a:xfrm>
            <a:off x="5147534" y="2590800"/>
            <a:ext cx="3566160" cy="3686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rgbClr val="3D3D3D"/>
              </a:buClr>
              <a:buSzPts val="2000"/>
              <a:buFont typeface="Noto Sans Symbols"/>
              <a:buChar char="⬜"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⬜"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rgbClr val="3D3D3D"/>
              </a:buClr>
              <a:buSzPts val="2000"/>
              <a:buFont typeface="Noto Sans Symbols"/>
              <a:buChar char="⬜"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⬜"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body" idx="2"/>
          </p:nvPr>
        </p:nvSpPr>
        <p:spPr>
          <a:xfrm>
            <a:off x="900952" y="2039111"/>
            <a:ext cx="3566160" cy="4224528"/>
          </a:xfrm>
          <a:prstGeom prst="rect">
            <a:avLst/>
          </a:prstGeom>
          <a:solidFill>
            <a:srgbClr val="E8E8DF"/>
          </a:solidFill>
          <a:ln>
            <a:noFill/>
          </a:ln>
        </p:spPr>
        <p:txBody>
          <a:bodyPr spcFirstLastPara="1" wrap="square" lIns="292600" tIns="274300" rIns="274300" bIns="274300" anchor="t" anchorCtr="0"/>
          <a:lstStyle>
            <a:lvl1pPr marL="457200" marR="0" lvl="0" indent="-2286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rgbClr val="3D3D3D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rgbClr val="3D3D3D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dt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ft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sldNum" idx="12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⬜"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rgbClr val="DDDDC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rgbClr val="E8E8D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7"/>
          <p:cNvSpPr txBox="1"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Beyond Micro-Aggressions</a:t>
            </a:r>
            <a:endParaRPr sz="36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4" name="Google Shape;124;p17"/>
          <p:cNvSpPr txBox="1"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prstGeom prst="rect">
            <a:avLst/>
          </a:prstGeom>
          <a:solidFill>
            <a:srgbClr val="E8E8DF"/>
          </a:solidFill>
          <a:ln>
            <a:noFill/>
          </a:ln>
        </p:spPr>
        <p:txBody>
          <a:bodyPr spcFirstLastPara="1" wrap="square" lIns="292600" tIns="91425" rIns="274300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rPr lang="en-US"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 exploration of a compensatory code</a:t>
            </a:r>
            <a:endParaRPr sz="1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6"/>
          <p:cNvSpPr txBox="1">
            <a:spLocks noGrp="1"/>
          </p:cNvSpPr>
          <p:nvPr>
            <p:ph type="title"/>
          </p:nvPr>
        </p:nvSpPr>
        <p:spPr>
          <a:xfrm>
            <a:off x="468313" y="-17463"/>
            <a:ext cx="8229600" cy="1143001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Microaggression: Intervention</a:t>
            </a:r>
            <a:endParaRPr/>
          </a:p>
        </p:txBody>
      </p:sp>
      <p:sp>
        <p:nvSpPr>
          <p:cNvPr id="188" name="Google Shape;188;p26"/>
          <p:cNvSpPr txBox="1">
            <a:spLocks noGrp="1"/>
          </p:cNvSpPr>
          <p:nvPr>
            <p:ph type="body" idx="1"/>
          </p:nvPr>
        </p:nvSpPr>
        <p:spPr>
          <a:xfrm>
            <a:off x="4679650" y="1128725"/>
            <a:ext cx="4018200" cy="55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rPr lang="en-US" sz="1665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I’m just curious…what makes you ask that?</a:t>
            </a:r>
            <a:endParaRPr sz="1110" b="1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832"/>
              <a:buFont typeface="Noto Sans Symbols"/>
              <a:buNone/>
            </a:pPr>
            <a:endParaRPr sz="832" b="1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rPr lang="en-US" sz="1665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Why shouldn’t </a:t>
            </a:r>
            <a:r>
              <a:rPr lang="en-US" sz="1665" b="1"/>
              <a:t>they</a:t>
            </a:r>
            <a:r>
              <a:rPr lang="en-US" sz="1665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/I be? </a:t>
            </a:r>
            <a:endParaRPr/>
          </a:p>
          <a:p>
            <a:pPr marL="0" marR="0" lvl="0" indent="0" algn="r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80"/>
              <a:buFont typeface="Noto Sans Symbols"/>
              <a:buNone/>
            </a:pPr>
            <a:endParaRPr sz="1480" b="1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rPr lang="en-US" sz="1665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Does that make you blind to race and racism?</a:t>
            </a:r>
            <a:endParaRPr/>
          </a:p>
          <a:p>
            <a:pPr marL="0" marR="0" lvl="0" indent="0" algn="r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rPr lang="en-US" sz="1665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Yes. I would like to know why you are not as helpful to your white customers? </a:t>
            </a:r>
            <a:endParaRPr/>
          </a:p>
          <a:p>
            <a:pPr marL="0" marR="0" lvl="0" indent="0" algn="r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80"/>
              <a:buFont typeface="Noto Sans Symbols"/>
              <a:buNone/>
            </a:pPr>
            <a:r>
              <a:rPr lang="en-US" sz="1480" b="1"/>
              <a:t>Have you?</a:t>
            </a:r>
            <a:endParaRPr sz="1480" b="1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rPr lang="en-US" sz="1665" b="1"/>
              <a:t>Y</a:t>
            </a:r>
            <a:r>
              <a:rPr lang="en-US" sz="1665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our statement lets me know more about your Black friends than you?</a:t>
            </a:r>
            <a:endParaRPr sz="1665" b="1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37172" algn="r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endParaRPr sz="1665" b="1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9" name="Google Shape;189;p26"/>
          <p:cNvSpPr txBox="1">
            <a:spLocks noGrp="1"/>
          </p:cNvSpPr>
          <p:nvPr>
            <p:ph type="body" idx="2"/>
          </p:nvPr>
        </p:nvSpPr>
        <p:spPr>
          <a:xfrm>
            <a:off x="468300" y="1125551"/>
            <a:ext cx="3887700" cy="55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rPr lang="en-US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“Where are you from?”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endParaRPr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rPr lang="en-US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“You are so articulate!”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endParaRPr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rPr lang="en-US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“I am colorblind.”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endParaRPr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rPr lang="en-US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“Can I help you find something?”</a:t>
            </a:r>
            <a:endParaRPr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rPr lang="en-US"/>
              <a:t>Have you ever tried to be with a person of the opposite assigned sex at birth?</a:t>
            </a:r>
            <a:endParaRPr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rPr lang="en-US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“I’m not racist! I have black friends.”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endParaRPr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endParaRPr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7"/>
          <p:cNvSpPr txBox="1">
            <a:spLocks noGrp="1"/>
          </p:cNvSpPr>
          <p:nvPr>
            <p:ph type="title"/>
          </p:nvPr>
        </p:nvSpPr>
        <p:spPr>
          <a:xfrm>
            <a:off x="0" y="1123856"/>
            <a:ext cx="8913900" cy="914400"/>
          </a:xfrm>
          <a:prstGeom prst="rect">
            <a:avLst/>
          </a:prstGeom>
        </p:spPr>
        <p:txBody>
          <a:bodyPr spcFirstLastPara="1" wrap="square" lIns="1188700" tIns="45700" rIns="274300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Conflict Resolution 4Ds</a:t>
            </a:r>
            <a:endParaRPr/>
          </a:p>
        </p:txBody>
      </p:sp>
      <p:sp>
        <p:nvSpPr>
          <p:cNvPr id="196" name="Google Shape;196;p27"/>
          <p:cNvSpPr txBox="1">
            <a:spLocks noGrp="1"/>
          </p:cNvSpPr>
          <p:nvPr>
            <p:ph type="body" idx="1"/>
          </p:nvPr>
        </p:nvSpPr>
        <p:spPr>
          <a:xfrm>
            <a:off x="1117600" y="2595563"/>
            <a:ext cx="3566100" cy="3681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D16349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en-US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Direct – Confront the situation 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rgbClr val="D16349"/>
                </a:solidFill>
                <a:latin typeface="Georgia"/>
                <a:ea typeface="Georgia"/>
                <a:cs typeface="Georgia"/>
                <a:sym typeface="Georgia"/>
              </a:rPr>
              <a:t>2.</a:t>
            </a:r>
            <a:r>
              <a:rPr lang="en-US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Delay – Check in later with those who were involved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rgbClr val="D16349"/>
                </a:solidFill>
                <a:latin typeface="Georgia"/>
                <a:ea typeface="Georgia"/>
                <a:cs typeface="Georgia"/>
                <a:sym typeface="Georgia"/>
              </a:rPr>
              <a:t>3.</a:t>
            </a:r>
            <a:r>
              <a:rPr lang="en-US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Delegate – Collaborate intervention strategy 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rgbClr val="D16349"/>
                </a:solidFill>
                <a:latin typeface="Georgia"/>
                <a:ea typeface="Georgia"/>
                <a:cs typeface="Georgia"/>
                <a:sym typeface="Georgia"/>
              </a:rPr>
              <a:t>4.</a:t>
            </a:r>
            <a:r>
              <a:rPr lang="en-US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Distract – Create a diversion to interrupt the situation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>
            <a:spLocks noGrp="1"/>
          </p:cNvSpPr>
          <p:nvPr>
            <p:ph type="body" idx="2"/>
          </p:nvPr>
        </p:nvSpPr>
        <p:spPr>
          <a:xfrm>
            <a:off x="5147534" y="2595563"/>
            <a:ext cx="3566100" cy="3681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98" name="Google Shape;19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2595575"/>
            <a:ext cx="4141626" cy="3742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8"/>
          <p:cNvSpPr txBox="1"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</a:t>
            </a:r>
            <a:r>
              <a:rPr lang="en-US"/>
              <a:t>ersonal</a:t>
            </a:r>
            <a:r>
              <a:rPr lang="en-US"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/>
              <a:t>Inventory </a:t>
            </a:r>
            <a:endParaRPr sz="36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4" name="Google Shape;204;p28"/>
          <p:cNvSpPr txBox="1">
            <a:spLocks noGrp="1"/>
          </p:cNvSpPr>
          <p:nvPr>
            <p:ph type="body" idx="1"/>
          </p:nvPr>
        </p:nvSpPr>
        <p:spPr>
          <a:xfrm>
            <a:off x="1117600" y="2595563"/>
            <a:ext cx="3566160" cy="368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⬜"/>
            </a:pPr>
            <a:r>
              <a:rPr lang="en-US" sz="153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Recognize your own personal biases, what triggers them and work to diffuse your personal triggers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⬜"/>
            </a:pPr>
            <a:r>
              <a:rPr lang="en-US" sz="153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Dedicate class/meeting time to talk about colorblind racism/genderblind sexism 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⬜"/>
            </a:pPr>
            <a:r>
              <a:rPr lang="en-US" sz="153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Create a syllabus/policy clause th</a:t>
            </a:r>
            <a:r>
              <a:rPr lang="en-US" sz="1530"/>
              <a:t>at</a:t>
            </a:r>
            <a:r>
              <a:rPr lang="en-US" sz="153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provides examples of microaggressions/bias and opportunities for advocacy. </a:t>
            </a:r>
            <a:endParaRPr sz="153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5" name="Google Shape;205;p28"/>
          <p:cNvSpPr txBox="1">
            <a:spLocks noGrp="1"/>
          </p:cNvSpPr>
          <p:nvPr>
            <p:ph type="body" idx="2"/>
          </p:nvPr>
        </p:nvSpPr>
        <p:spPr>
          <a:xfrm>
            <a:off x="5147534" y="2595563"/>
            <a:ext cx="3566160" cy="368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⬜"/>
            </a:pPr>
            <a:r>
              <a:rPr lang="en-US" sz="153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Use your and vicarious experiences to create more workshops similar to this one. 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⬜"/>
            </a:pPr>
            <a:r>
              <a:rPr lang="en-US" sz="153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Co-create worksh</a:t>
            </a:r>
            <a:r>
              <a:rPr lang="en-US" sz="1530"/>
              <a:t>ops/</a:t>
            </a:r>
            <a:r>
              <a:rPr lang="en-US" sz="153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class assignments/activities that encourage </a:t>
            </a:r>
            <a:r>
              <a:rPr lang="en-US" sz="1530"/>
              <a:t>people</a:t>
            </a:r>
            <a:r>
              <a:rPr lang="en-US" sz="153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to confront race, gender, class and sexuality bias beyond talking points. </a:t>
            </a:r>
            <a:endParaRPr sz="153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⬜"/>
            </a:pPr>
            <a:r>
              <a:rPr lang="en-US" sz="153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Work with scholars and practitioners to create certificate and/or web-based program. </a:t>
            </a:r>
            <a:endParaRPr sz="153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US" sz="3600" b="0" i="0" u="none" strike="noStrike" cap="none" dirty="0" smtClean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are </a:t>
            </a:r>
            <a:r>
              <a:rPr lang="en-US" sz="3600" b="0" i="0" u="none" strike="noStrike" cap="none" dirty="0" err="1" smtClean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Microaggressions</a:t>
            </a:r>
            <a:r>
              <a:rPr lang="en-US" sz="3600" b="0" i="0" u="none" strike="noStrike" cap="none" dirty="0" smtClean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?</a:t>
            </a:r>
            <a:endParaRPr sz="36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0" name="Google Shape;130;p18"/>
          <p:cNvSpPr txBox="1"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=BJL2P0JsAS4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9"/>
          <p:cNvSpPr txBox="1"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Learning Objectives</a:t>
            </a:r>
            <a:endParaRPr sz="36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7" name="Google Shape;137;p19"/>
          <p:cNvSpPr txBox="1"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⬜"/>
            </a:pPr>
            <a:r>
              <a:rPr lang="en-US"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Understand that racism, sexism and homophobia do not have to be intentional</a:t>
            </a:r>
            <a:endParaRPr/>
          </a:p>
          <a:p>
            <a:pPr marL="342900" marR="0" lvl="0" indent="-3429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⬜"/>
            </a:pPr>
            <a:r>
              <a:rPr lang="en-US"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Provide examples of the different (types of) </a:t>
            </a:r>
            <a:r>
              <a:rPr lang="en-US"/>
              <a:t>microaggressions</a:t>
            </a:r>
            <a:r>
              <a:rPr lang="en-US"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/>
          </a:p>
          <a:p>
            <a:pPr marL="342900" marR="0" lvl="0" indent="-3429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⬜"/>
            </a:pPr>
            <a:r>
              <a:rPr lang="en-US"/>
              <a:t>Develop tools to recognize and respond to microaggression</a:t>
            </a:r>
            <a:endParaRPr sz="20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0"/>
          <p:cNvSpPr txBox="1"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US"/>
              <a:t>Unconscious Bias</a:t>
            </a:r>
            <a:endParaRPr sz="36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4" name="Google Shape;144;p20"/>
          <p:cNvSpPr txBox="1">
            <a:spLocks noGrp="1"/>
          </p:cNvSpPr>
          <p:nvPr>
            <p:ph type="body" idx="1"/>
          </p:nvPr>
        </p:nvSpPr>
        <p:spPr>
          <a:xfrm>
            <a:off x="1114424" y="2595562"/>
            <a:ext cx="3709459" cy="367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⬜"/>
            </a:pPr>
            <a:r>
              <a:rPr lang="en-US" sz="2800"/>
              <a:t>Information highway</a:t>
            </a:r>
            <a:endParaRPr sz="280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⬜"/>
            </a:pPr>
            <a:r>
              <a:rPr lang="en-US" sz="2800"/>
              <a:t>Schema</a:t>
            </a:r>
            <a:r>
              <a:rPr lang="en-US" sz="2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 </a:t>
            </a:r>
            <a:endParaRPr/>
          </a:p>
          <a:p>
            <a:pPr marL="342900" marR="0" lvl="0" indent="-3429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⬜"/>
            </a:pPr>
            <a:r>
              <a:rPr lang="en-US" sz="2800"/>
              <a:t>Structural oppression. </a:t>
            </a:r>
            <a:r>
              <a:rPr lang="en-US" sz="2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2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45" name="Google Shape;14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86200" y="2407325"/>
            <a:ext cx="3932775" cy="385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1"/>
          <p:cNvSpPr txBox="1"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US"/>
              <a:t>Talk it</a:t>
            </a:r>
            <a:r>
              <a:rPr lang="en-US"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out</a:t>
            </a:r>
            <a:endParaRPr sz="36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2" name="Google Shape;152;p21"/>
          <p:cNvSpPr txBox="1">
            <a:spLocks noGrp="1"/>
          </p:cNvSpPr>
          <p:nvPr>
            <p:ph type="body" idx="1"/>
          </p:nvPr>
        </p:nvSpPr>
        <p:spPr>
          <a:xfrm>
            <a:off x="370125" y="2038250"/>
            <a:ext cx="5553300" cy="453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9370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are </a:t>
            </a:r>
            <a:r>
              <a:rPr lang="en-US" sz="2800"/>
              <a:t>the</a:t>
            </a:r>
            <a:r>
              <a:rPr lang="en-US" sz="2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biases </a:t>
            </a:r>
            <a:r>
              <a:rPr lang="en-US" sz="2800"/>
              <a:t>that you have</a:t>
            </a:r>
            <a:r>
              <a:rPr lang="en-US" sz="2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recognized within yourself? </a:t>
            </a:r>
            <a:endParaRPr sz="2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403225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⬜"/>
            </a:pPr>
            <a:r>
              <a:rPr lang="en-US" sz="2800"/>
              <a:t>How does diversity impact the production/performance of bias</a:t>
            </a:r>
            <a:r>
              <a:rPr lang="en-US" sz="2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?</a:t>
            </a:r>
            <a:endParaRPr sz="2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403225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⬜"/>
            </a:pPr>
            <a:r>
              <a:rPr lang="en-US" sz="2800"/>
              <a:t>How does bias produce microaggressions?</a:t>
            </a:r>
            <a:r>
              <a:rPr lang="en-US" sz="2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2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53" name="Google Shape;153;p21" descr="Closing the Doo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23475" y="2038250"/>
            <a:ext cx="2801425" cy="453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2"/>
          <p:cNvSpPr txBox="1"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US" sz="3200" b="0" i="0" u="none" strike="noStrike" cap="none" dirty="0" err="1" smtClean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Microaggressions</a:t>
            </a:r>
            <a:r>
              <a:rPr lang="en-US" sz="3200" b="0" i="0" u="none" strike="noStrike" cap="none" dirty="0" smtClean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in the Classroom</a:t>
            </a:r>
            <a:endParaRPr sz="32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9" name="Google Shape;159;p22"/>
          <p:cNvSpPr txBox="1"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=ZahtlxW2CIQ</a:t>
            </a:r>
            <a:endParaRPr sz="2000" b="0" i="0" u="none" strike="noStrike" cap="none" dirty="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3"/>
          <p:cNvSpPr txBox="1"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Micro-Aggressions</a:t>
            </a:r>
            <a:endParaRPr sz="36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6" name="Google Shape;166;p23"/>
          <p:cNvSpPr txBox="1"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85800" marR="0" lvl="1" indent="-336550" algn="l" rtl="0">
              <a:spcBef>
                <a:spcPts val="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</a:pPr>
            <a:r>
              <a:rPr lang="en-US"/>
              <a:t>Microinvalidation</a:t>
            </a:r>
            <a:endParaRPr/>
          </a:p>
          <a:p>
            <a:pPr marL="1035050" marR="0" lvl="2" indent="-34925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</a:pPr>
            <a:r>
              <a:rPr lang="en-US"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interactions that exclude, negate or minimize the experiences and feelings of marginalized people. </a:t>
            </a:r>
            <a:endParaRPr sz="1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85800" marR="0" lvl="1" indent="-33655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</a:pPr>
            <a:r>
              <a:rPr lang="en-US"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Micro-insult</a:t>
            </a:r>
            <a:endParaRPr/>
          </a:p>
          <a:p>
            <a:pPr marL="1035050" marR="0" lvl="2" indent="-34925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</a:pPr>
            <a:r>
              <a:rPr lang="en-US"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Interactions that demean persons from marginalized communities. </a:t>
            </a:r>
            <a:endParaRPr sz="1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85800" marR="0" lvl="1" indent="-33655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</a:pPr>
            <a:r>
              <a:rPr lang="en-US"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Micro-assault </a:t>
            </a:r>
            <a:endParaRPr sz="1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035050" marR="0" lvl="2" indent="-34925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</a:pPr>
            <a:r>
              <a:rPr lang="en-US"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Explicit and intentional derogation intended to do emotional and/or psychological harm </a:t>
            </a:r>
            <a:endParaRPr sz="1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7" name="Google Shape;167;p23"/>
          <p:cNvSpPr txBox="1"/>
          <p:nvPr/>
        </p:nvSpPr>
        <p:spPr>
          <a:xfrm>
            <a:off x="7060459" y="6350201"/>
            <a:ext cx="185335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Sue et. al. 2007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4"/>
          <p:cNvSpPr txBox="1">
            <a:spLocks noGrp="1"/>
          </p:cNvSpPr>
          <p:nvPr>
            <p:ph type="title"/>
          </p:nvPr>
        </p:nvSpPr>
        <p:spPr>
          <a:xfrm>
            <a:off x="468313" y="0"/>
            <a:ext cx="8229600" cy="1143001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Microaggression: Logic</a:t>
            </a:r>
            <a:endParaRPr sz="3600" b="1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4" name="Google Shape;174;p24"/>
          <p:cNvSpPr txBox="1">
            <a:spLocks noGrp="1"/>
          </p:cNvSpPr>
          <p:nvPr>
            <p:ph type="body" idx="1"/>
          </p:nvPr>
        </p:nvSpPr>
        <p:spPr>
          <a:xfrm>
            <a:off x="4992776" y="1143001"/>
            <a:ext cx="3705137" cy="5173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413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16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3429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</a:pPr>
            <a:r>
              <a:rPr lang="en-US"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Myth of meritocracy</a:t>
            </a:r>
            <a:endParaRPr/>
          </a:p>
          <a:p>
            <a:pPr marL="342900" marR="0" lvl="0" indent="-3429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</a:pPr>
            <a:r>
              <a:rPr lang="en-US"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Normalizing cis gender identity and Heteronormativity </a:t>
            </a:r>
            <a:endParaRPr sz="1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3429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</a:pPr>
            <a:r>
              <a:rPr lang="en-US"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Recognizing culture/behavior as pathological</a:t>
            </a:r>
            <a:endParaRPr sz="1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3429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</a:pPr>
            <a:r>
              <a:rPr lang="en-US"/>
              <a:t>Assuming that difference is the root of racism rather than white supremacy</a:t>
            </a:r>
            <a:endParaRPr/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16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5" name="Google Shape;175;p24"/>
          <p:cNvSpPr txBox="1">
            <a:spLocks noGrp="1"/>
          </p:cNvSpPr>
          <p:nvPr>
            <p:ph type="body" idx="2"/>
          </p:nvPr>
        </p:nvSpPr>
        <p:spPr>
          <a:xfrm>
            <a:off x="468313" y="1143001"/>
            <a:ext cx="4524463" cy="5173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1600" b="1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rPr lang="en-US" sz="18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Anyone can make it if they try.</a:t>
            </a:r>
            <a:endParaRPr/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rPr lang="en-US" sz="18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Can’t you just do what we do behind closed doors?</a:t>
            </a:r>
            <a:endParaRPr/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endParaRPr sz="1800" b="1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rPr lang="en-US" sz="18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are your own </a:t>
            </a:r>
            <a:r>
              <a:rPr lang="en-US" b="1"/>
              <a:t>worst</a:t>
            </a:r>
            <a:r>
              <a:rPr lang="en-US" sz="18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enemy</a:t>
            </a:r>
            <a:endParaRPr/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endParaRPr b="1"/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rPr lang="en-US" b="1"/>
              <a:t>I do not see race. I see human beings</a:t>
            </a:r>
            <a:endParaRPr/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endParaRPr sz="1800" b="1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endParaRPr sz="1800" b="1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5"/>
          <p:cNvSpPr txBox="1">
            <a:spLocks noGrp="1"/>
          </p:cNvSpPr>
          <p:nvPr>
            <p:ph type="title"/>
          </p:nvPr>
        </p:nvSpPr>
        <p:spPr>
          <a:xfrm>
            <a:off x="468313" y="-17463"/>
            <a:ext cx="8229600" cy="1143001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Microaggressions: Decoded</a:t>
            </a:r>
            <a:endParaRPr/>
          </a:p>
        </p:txBody>
      </p:sp>
      <p:sp>
        <p:nvSpPr>
          <p:cNvPr id="181" name="Google Shape;181;p25"/>
          <p:cNvSpPr txBox="1">
            <a:spLocks noGrp="1"/>
          </p:cNvSpPr>
          <p:nvPr>
            <p:ph type="body" idx="2"/>
          </p:nvPr>
        </p:nvSpPr>
        <p:spPr>
          <a:xfrm>
            <a:off x="4067175" y="1484313"/>
            <a:ext cx="4826000" cy="510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80"/>
              <a:buFont typeface="Noto Sans Symbols"/>
              <a:buNone/>
            </a:pPr>
            <a:r>
              <a:rPr lang="en-US" sz="148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clearly were not born here and are not an “authentic American”</a:t>
            </a:r>
            <a:endParaRPr/>
          </a:p>
          <a:p>
            <a:pPr marL="0" marR="0" lvl="0" indent="0" algn="r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rPr lang="en-US" sz="1665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People like you typically don’t sound that smart</a:t>
            </a:r>
            <a:endParaRPr sz="1665" b="1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r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925"/>
              <a:buFont typeface="Noto Sans Symbols"/>
              <a:buNone/>
            </a:pPr>
            <a:endParaRPr sz="925" b="1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r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rPr lang="en-US" sz="1665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would rather deny my complicity with racial oppression than accept that racism shapes your lived experience</a:t>
            </a:r>
            <a:endParaRPr/>
          </a:p>
          <a:p>
            <a:pPr marL="0" marR="0" lvl="0" indent="0" algn="r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rPr lang="en-US" sz="1665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People like you are prone to steal. My question signifies that you are under my </a:t>
            </a:r>
            <a:r>
              <a:rPr lang="en-US" sz="1665" b="1"/>
              <a:t>surveillance</a:t>
            </a:r>
            <a:endParaRPr sz="1480" b="1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r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rPr lang="en-US" sz="1665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My imposition of </a:t>
            </a:r>
            <a:r>
              <a:rPr lang="en-US" sz="1665" b="1"/>
              <a:t>heteronormativity</a:t>
            </a:r>
            <a:r>
              <a:rPr lang="en-US" sz="1665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is an attempt to deny the validity of your sexuality</a:t>
            </a:r>
            <a:endParaRPr sz="1665" b="1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endParaRPr sz="1665" b="1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2" name="Google Shape;182;p25"/>
          <p:cNvSpPr txBox="1">
            <a:spLocks noGrp="1"/>
          </p:cNvSpPr>
          <p:nvPr>
            <p:ph type="body" idx="1"/>
          </p:nvPr>
        </p:nvSpPr>
        <p:spPr>
          <a:xfrm>
            <a:off x="179388" y="1484313"/>
            <a:ext cx="4038600" cy="510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Char char="⬜"/>
            </a:pPr>
            <a:r>
              <a:rPr lang="en-US" sz="1665" b="1" i="0" u="none" strike="noStrike" cap="none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r>
              <a:rPr lang="en-US" sz="1665" b="0" i="0" u="none" strike="noStrike" cap="none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Where are you from?</a:t>
            </a:r>
            <a:r>
              <a:rPr lang="en-US" sz="1665" b="1" i="0" u="none" strike="noStrike" cap="none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 dirty="0"/>
          </a:p>
          <a:p>
            <a:pPr marL="342900" marR="0" lvl="0" indent="-237172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endParaRPr sz="1665" b="1" i="0" u="none" strike="noStrike" cap="none" dirty="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3429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Char char="⬜"/>
            </a:pPr>
            <a:r>
              <a:rPr lang="en-US" sz="1665" b="0" i="0" u="none" strike="noStrike" cap="none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“You are so articulate!”</a:t>
            </a:r>
            <a:endParaRPr dirty="0"/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80"/>
              <a:buFont typeface="Noto Sans Symbols"/>
              <a:buNone/>
            </a:pPr>
            <a:endParaRPr sz="1480" b="0" i="0" u="none" strike="noStrike" cap="none" dirty="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3429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Char char="⬜"/>
            </a:pPr>
            <a:r>
              <a:rPr lang="en-US" sz="1665" b="0" i="0" u="none" strike="noStrike" cap="none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don’t see race</a:t>
            </a:r>
            <a:endParaRPr dirty="0"/>
          </a:p>
          <a:p>
            <a:pPr marL="342900" marR="0" lvl="0" indent="-24892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80"/>
              <a:buFont typeface="Noto Sans Symbols"/>
              <a:buNone/>
            </a:pPr>
            <a:endParaRPr sz="1480" b="0" i="0" u="none" strike="noStrike" cap="none" dirty="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3429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Char char="⬜"/>
            </a:pPr>
            <a:r>
              <a:rPr lang="en-US" sz="1665" b="0" i="0" u="none" strike="noStrike" cap="none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 I help you find something?</a:t>
            </a:r>
            <a:endParaRPr sz="1480" b="0" i="0" u="none" strike="noStrike" cap="none" dirty="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37172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endParaRPr sz="1665" b="0" i="0" u="none" strike="noStrike" cap="none" dirty="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3429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Char char="⬜"/>
            </a:pPr>
            <a:r>
              <a:rPr lang="en-US" sz="1665" dirty="0"/>
              <a:t>You can also choose to </a:t>
            </a:r>
            <a:r>
              <a:rPr lang="en-US" sz="1665"/>
              <a:t>be </a:t>
            </a:r>
            <a:r>
              <a:rPr lang="en-US" sz="1665" smtClean="0"/>
              <a:t>straight</a:t>
            </a:r>
            <a:r>
              <a:rPr lang="en-US" sz="1665" b="0" i="0" u="none" strike="noStrike" cap="none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? </a:t>
            </a:r>
            <a:endParaRPr sz="1665" b="0" i="0" u="none" strike="noStrike" cap="none" dirty="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erceptio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664</Words>
  <Application>Microsoft Macintosh PowerPoint</Application>
  <PresentationFormat>On-screen Show (4:3)</PresentationFormat>
  <Paragraphs>95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Perception</vt:lpstr>
      <vt:lpstr>Beyond Micro-Aggressions</vt:lpstr>
      <vt:lpstr>What are Microaggressions?</vt:lpstr>
      <vt:lpstr>Learning Objectives</vt:lpstr>
      <vt:lpstr>Unconscious Bias</vt:lpstr>
      <vt:lpstr>Talk it out</vt:lpstr>
      <vt:lpstr>Microaggressions in the Classroom</vt:lpstr>
      <vt:lpstr>Micro-Aggressions</vt:lpstr>
      <vt:lpstr>Microaggression: Logic</vt:lpstr>
      <vt:lpstr>Microaggressions: Decoded</vt:lpstr>
      <vt:lpstr>Microaggression: Intervention</vt:lpstr>
      <vt:lpstr>Conflict Resolution 4Ds</vt:lpstr>
      <vt:lpstr>Personal Inventory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Micro-Aggressions</dc:title>
  <cp:lastModifiedBy>Microsoft Office User</cp:lastModifiedBy>
  <cp:revision>2</cp:revision>
  <dcterms:modified xsi:type="dcterms:W3CDTF">2018-09-13T14:58:58Z</dcterms:modified>
</cp:coreProperties>
</file>